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262" r:id="rId2"/>
    <p:sldId id="264" r:id="rId3"/>
    <p:sldId id="265" r:id="rId4"/>
    <p:sldId id="314" r:id="rId5"/>
    <p:sldId id="257" r:id="rId6"/>
    <p:sldId id="258" r:id="rId7"/>
    <p:sldId id="259" r:id="rId8"/>
    <p:sldId id="263" r:id="rId9"/>
    <p:sldId id="267" r:id="rId10"/>
    <p:sldId id="260" r:id="rId11"/>
    <p:sldId id="333" r:id="rId12"/>
    <p:sldId id="266" r:id="rId13"/>
    <p:sldId id="290" r:id="rId14"/>
    <p:sldId id="270" r:id="rId15"/>
    <p:sldId id="271" r:id="rId16"/>
    <p:sldId id="272" r:id="rId17"/>
    <p:sldId id="273" r:id="rId18"/>
    <p:sldId id="274" r:id="rId19"/>
    <p:sldId id="275" r:id="rId20"/>
    <p:sldId id="347" r:id="rId21"/>
    <p:sldId id="268" r:id="rId22"/>
    <p:sldId id="335" r:id="rId23"/>
    <p:sldId id="342" r:id="rId24"/>
    <p:sldId id="277" r:id="rId25"/>
    <p:sldId id="343" r:id="rId26"/>
    <p:sldId id="285" r:id="rId27"/>
    <p:sldId id="278" r:id="rId28"/>
    <p:sldId id="348" r:id="rId29"/>
    <p:sldId id="350" r:id="rId30"/>
    <p:sldId id="349" r:id="rId31"/>
    <p:sldId id="279" r:id="rId32"/>
    <p:sldId id="280" r:id="rId33"/>
    <p:sldId id="281" r:id="rId34"/>
    <p:sldId id="282" r:id="rId35"/>
    <p:sldId id="283" r:id="rId36"/>
    <p:sldId id="284" r:id="rId37"/>
    <p:sldId id="340" r:id="rId38"/>
    <p:sldId id="310" r:id="rId39"/>
    <p:sldId id="311" r:id="rId40"/>
    <p:sldId id="309" r:id="rId41"/>
    <p:sldId id="312" r:id="rId42"/>
    <p:sldId id="292" r:id="rId43"/>
    <p:sldId id="293" r:id="rId44"/>
    <p:sldId id="295" r:id="rId45"/>
    <p:sldId id="303" r:id="rId46"/>
    <p:sldId id="337" r:id="rId47"/>
    <p:sldId id="322" r:id="rId48"/>
    <p:sldId id="323" r:id="rId49"/>
    <p:sldId id="324" r:id="rId50"/>
    <p:sldId id="325" r:id="rId51"/>
    <p:sldId id="326" r:id="rId52"/>
    <p:sldId id="327" r:id="rId53"/>
    <p:sldId id="328" r:id="rId54"/>
    <p:sldId id="329" r:id="rId55"/>
    <p:sldId id="330" r:id="rId56"/>
    <p:sldId id="331" r:id="rId57"/>
    <p:sldId id="332" r:id="rId58"/>
    <p:sldId id="305" r:id="rId59"/>
    <p:sldId id="334" r:id="rId60"/>
    <p:sldId id="304" r:id="rId61"/>
    <p:sldId id="341" r:id="rId62"/>
    <p:sldId id="338" r:id="rId63"/>
    <p:sldId id="297" r:id="rId64"/>
    <p:sldId id="298" r:id="rId65"/>
    <p:sldId id="351" r:id="rId66"/>
    <p:sldId id="300" r:id="rId67"/>
    <p:sldId id="299" r:id="rId68"/>
    <p:sldId id="317" r:id="rId69"/>
    <p:sldId id="318" r:id="rId70"/>
    <p:sldId id="319" r:id="rId71"/>
    <p:sldId id="320" r:id="rId72"/>
    <p:sldId id="321" r:id="rId73"/>
    <p:sldId id="354" r:id="rId74"/>
    <p:sldId id="307" r:id="rId75"/>
    <p:sldId id="352" r:id="rId76"/>
    <p:sldId id="346" r:id="rId77"/>
    <p:sldId id="356" r:id="rId78"/>
    <p:sldId id="353" r:id="rId79"/>
    <p:sldId id="316" r:id="rId80"/>
    <p:sldId id="308" r:id="rId81"/>
    <p:sldId id="355" r:id="rId82"/>
    <p:sldId id="313" r:id="rId83"/>
    <p:sldId id="358" r:id="rId84"/>
    <p:sldId id="357" r:id="rId85"/>
  </p:sldIdLst>
  <p:sldSz cx="9144000" cy="6858000" type="screen4x3"/>
  <p:notesSz cx="6858000" cy="9144000"/>
  <p:custDataLst>
    <p:tags r:id="rId8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9673" autoAdjust="0"/>
    <p:restoredTop sz="94660"/>
  </p:normalViewPr>
  <p:slideViewPr>
    <p:cSldViewPr>
      <p:cViewPr>
        <p:scale>
          <a:sx n="100" d="100"/>
          <a:sy n="100" d="100"/>
        </p:scale>
        <p:origin x="-1448" y="368"/>
      </p:cViewPr>
      <p:guideLst>
        <p:guide orient="horz" pos="2160"/>
        <p:guide pos="2880"/>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interSettings" Target="printerSettings/printerSettings1.bin"/><Relationship Id="rId88" Type="http://schemas.openxmlformats.org/officeDocument/2006/relationships/tags" Target="tags/tag1.xml"/><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18C7B5-C32D-F044-B56B-D11CBF2F43BB}" type="datetimeFigureOut">
              <a:rPr lang="en-US" smtClean="0"/>
              <a:t>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5C2689-B686-9743-A03F-567C1CC9A41D}" type="slidenum">
              <a:rPr lang="en-US" smtClean="0"/>
              <a:t>‹#›</a:t>
            </a:fld>
            <a:endParaRPr lang="en-US"/>
          </a:p>
        </p:txBody>
      </p:sp>
    </p:spTree>
    <p:extLst>
      <p:ext uri="{BB962C8B-B14F-4D97-AF65-F5344CB8AC3E}">
        <p14:creationId xmlns:p14="http://schemas.microsoft.com/office/powerpoint/2010/main" val="36051831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waveforms is 30s before the predicted</a:t>
            </a:r>
            <a:r>
              <a:rPr lang="en-US" baseline="0" dirty="0" smtClean="0"/>
              <a:t> P arrival, then 70s after</a:t>
            </a:r>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5</a:t>
            </a:fld>
            <a:endParaRPr lang="en-US"/>
          </a:p>
        </p:txBody>
      </p:sp>
    </p:spTree>
    <p:extLst>
      <p:ext uri="{BB962C8B-B14F-4D97-AF65-F5344CB8AC3E}">
        <p14:creationId xmlns:p14="http://schemas.microsoft.com/office/powerpoint/2010/main" val="1406017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and this has a lot of potential for improvement. One</a:t>
            </a:r>
            <a:r>
              <a:rPr lang="en-US" baseline="0" dirty="0" smtClean="0"/>
              <a:t> advantage is that you can raise the signal-to-noise ratio by combining information from multiple stations. </a:t>
            </a:r>
            <a:r>
              <a:rPr lang="en-US" dirty="0" smtClean="0"/>
              <a:t>In detection-based monitoring you get these threshold </a:t>
            </a:r>
            <a:r>
              <a:rPr lang="en-US" dirty="0" err="1" smtClean="0"/>
              <a:t>effetcs</a:t>
            </a:r>
            <a:r>
              <a:rPr lang="en-US" dirty="0" smtClean="0"/>
              <a:t> where a faint event can cause a tiny blip that might not register because it doesn't meet the threshold for a detection, it could just be noise. But if you have the same tiny blip at 50 stations then that's good statistical evidence that something happened, we ought to be able to take that into account.</a:t>
            </a:r>
          </a:p>
          <a:p>
            <a:pPr eaLnBrk="1" hangingPunct="1"/>
            <a:r>
              <a:rPr lang="en-US" dirty="0" smtClean="0"/>
              <a:t>And that's the advantage of the signal-based approach, instead of just processing from the bottom-up, each signal separately, because we don't throw away data through </a:t>
            </a:r>
            <a:r>
              <a:rPr lang="en-US" dirty="0" err="1" smtClean="0"/>
              <a:t>thise</a:t>
            </a:r>
            <a:r>
              <a:rPr lang="en-US" dirty="0" smtClean="0"/>
              <a:t> sort of </a:t>
            </a:r>
            <a:r>
              <a:rPr lang="en-US" dirty="0" err="1" smtClean="0"/>
              <a:t>thresholding</a:t>
            </a:r>
            <a:r>
              <a:rPr lang="en-US" dirty="0" smtClean="0"/>
              <a:t> we can interpret each signal in the context of all the others. The idea is that this inference process essentially becomes a sort of global </a:t>
            </a:r>
            <a:r>
              <a:rPr lang="en-US" dirty="0" err="1" smtClean="0"/>
              <a:t>beamforming</a:t>
            </a:r>
            <a:r>
              <a:rPr lang="en-US" dirty="0" smtClean="0"/>
              <a:t>, where we're jointly processing signals from all over the world and getting better answers out of the process.</a:t>
            </a:r>
          </a:p>
          <a:p>
            <a:pPr eaLnBrk="1" hangingPunct="1"/>
            <a:r>
              <a:rPr lang="en-US" dirty="0" smtClean="0"/>
              <a:t>Then there are some other advantages: if two arrivals overlap you don't have to worry about, well did we get one detection or two detections, you just model what you'd expect the raw signal to look like with the composition of those two arrivals. </a:t>
            </a:r>
          </a:p>
          <a:p>
            <a:pPr eaLnBrk="1" hangingPunct="1"/>
            <a:r>
              <a:rPr lang="en-US" dirty="0" smtClean="0"/>
              <a:t>And there are some other advantages that come from being able to incorporate a more detailed knowledge of the physics into your model, and the deterministic regularities of the earth,</a:t>
            </a:r>
            <a:r>
              <a:rPr lang="en-US" baseline="0" dirty="0" smtClean="0"/>
              <a:t> and I’ll talk more about that in a bit.</a:t>
            </a:r>
          </a:p>
          <a:p>
            <a:pPr eaLnBrk="1" hangingPunct="1"/>
            <a:r>
              <a:rPr lang="en-US" baseline="0" dirty="0" smtClean="0"/>
              <a:t>----- Meeting Notes (10/20/13 16:49) -----</a:t>
            </a:r>
          </a:p>
          <a:p>
            <a:pPr eaLnBrk="1" hangingPunct="1"/>
            <a:r>
              <a:rPr lang="en-US" baseline="0" dirty="0" smtClean="0"/>
              <a:t>vague and handwavy</a:t>
            </a:r>
            <a:endParaRPr lang="en-US" dirty="0"/>
          </a:p>
        </p:txBody>
      </p:sp>
      <p:sp>
        <p:nvSpPr>
          <p:cNvPr id="4" name="Slide Number Placeholder 3"/>
          <p:cNvSpPr>
            <a:spLocks noGrp="1"/>
          </p:cNvSpPr>
          <p:nvPr>
            <p:ph type="sldNum" sz="quarter" idx="10"/>
          </p:nvPr>
        </p:nvSpPr>
        <p:spPr/>
        <p:txBody>
          <a:bodyPr/>
          <a:lstStyle/>
          <a:p>
            <a:fld id="{1CDF7F55-31E6-3048-9AB6-0AEB8E5919CD}" type="slidenum">
              <a:rPr lang="en-US" smtClean="0"/>
              <a:pPr/>
              <a:t>19</a:t>
            </a:fld>
            <a:endParaRPr lang="en-US"/>
          </a:p>
        </p:txBody>
      </p:sp>
    </p:spTree>
    <p:extLst>
      <p:ext uri="{BB962C8B-B14F-4D97-AF65-F5344CB8AC3E}">
        <p14:creationId xmlns:p14="http://schemas.microsoft.com/office/powerpoint/2010/main" val="1402776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stuff about</a:t>
            </a:r>
            <a:r>
              <a:rPr lang="en-US" baseline="0" dirty="0" smtClean="0"/>
              <a:t> </a:t>
            </a:r>
            <a:r>
              <a:rPr lang="en-US" dirty="0" smtClean="0"/>
              <a:t>Double differencing</a:t>
            </a:r>
          </a:p>
          <a:p>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20</a:t>
            </a:fld>
            <a:endParaRPr lang="en-US"/>
          </a:p>
        </p:txBody>
      </p:sp>
    </p:spTree>
    <p:extLst>
      <p:ext uri="{BB962C8B-B14F-4D97-AF65-F5344CB8AC3E}">
        <p14:creationId xmlns:p14="http://schemas.microsoft.com/office/powerpoint/2010/main" val="1980563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note: almost all of seismology!</a:t>
            </a:r>
          </a:p>
          <a:p>
            <a:endParaRPr lang="en-US" dirty="0" smtClean="0"/>
          </a:p>
          <a:p>
            <a:r>
              <a:rPr lang="en-US" dirty="0" smtClean="0"/>
              <a:t>(though big difference: we’re largely </a:t>
            </a:r>
            <a:r>
              <a:rPr lang="en-US" dirty="0" err="1" smtClean="0"/>
              <a:t>teleseismic</a:t>
            </a:r>
            <a:r>
              <a:rPr lang="en-US" dirty="0" smtClean="0"/>
              <a:t>)</a:t>
            </a:r>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21</a:t>
            </a:fld>
            <a:endParaRPr lang="en-US"/>
          </a:p>
        </p:txBody>
      </p:sp>
    </p:spTree>
    <p:extLst>
      <p:ext uri="{BB962C8B-B14F-4D97-AF65-F5344CB8AC3E}">
        <p14:creationId xmlns:p14="http://schemas.microsoft.com/office/powerpoint/2010/main" val="2009554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(10/20/13 16:49) -----</a:t>
            </a:r>
          </a:p>
          <a:p>
            <a:r>
              <a:rPr lang="en-US"/>
              <a:t>discuss more about unassociated templates</a:t>
            </a:r>
          </a:p>
        </p:txBody>
      </p:sp>
      <p:sp>
        <p:nvSpPr>
          <p:cNvPr id="4" name="Slide Number Placeholder 3"/>
          <p:cNvSpPr>
            <a:spLocks noGrp="1"/>
          </p:cNvSpPr>
          <p:nvPr>
            <p:ph type="sldNum" sz="quarter" idx="10"/>
          </p:nvPr>
        </p:nvSpPr>
        <p:spPr/>
        <p:txBody>
          <a:bodyPr/>
          <a:lstStyle/>
          <a:p>
            <a:fld id="{3C5C2689-B686-9743-A03F-567C1CC9A41D}" type="slidenum">
              <a:rPr lang="en-US" smtClean="0"/>
              <a:t>24</a:t>
            </a:fld>
            <a:endParaRPr lang="en-US"/>
          </a:p>
        </p:txBody>
      </p:sp>
    </p:spTree>
    <p:extLst>
      <p:ext uri="{BB962C8B-B14F-4D97-AF65-F5344CB8AC3E}">
        <p14:creationId xmlns:p14="http://schemas.microsoft.com/office/powerpoint/2010/main" val="3100914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(10/20/13 16:49) -----</a:t>
            </a:r>
          </a:p>
          <a:p>
            <a:r>
              <a:rPr lang="en-US"/>
              <a:t>discuss more about unassociated templates</a:t>
            </a:r>
          </a:p>
        </p:txBody>
      </p:sp>
      <p:sp>
        <p:nvSpPr>
          <p:cNvPr id="4" name="Slide Number Placeholder 3"/>
          <p:cNvSpPr>
            <a:spLocks noGrp="1"/>
          </p:cNvSpPr>
          <p:nvPr>
            <p:ph type="sldNum" sz="quarter" idx="10"/>
          </p:nvPr>
        </p:nvSpPr>
        <p:spPr/>
        <p:txBody>
          <a:bodyPr/>
          <a:lstStyle/>
          <a:p>
            <a:fld id="{3C5C2689-B686-9743-A03F-567C1CC9A41D}" type="slidenum">
              <a:rPr lang="en-US" smtClean="0"/>
              <a:t>25</a:t>
            </a:fld>
            <a:endParaRPr lang="en-US"/>
          </a:p>
        </p:txBody>
      </p:sp>
    </p:spTree>
    <p:extLst>
      <p:ext uri="{BB962C8B-B14F-4D97-AF65-F5344CB8AC3E}">
        <p14:creationId xmlns:p14="http://schemas.microsoft.com/office/powerpoint/2010/main" val="3100914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smtClean="0"/>
              <a:t>Each station is observed in multiple frequency bands.</a:t>
            </a:r>
          </a:p>
          <a:p>
            <a:pPr lvl="1"/>
            <a:r>
              <a:rPr lang="en-US" dirty="0" smtClean="0"/>
              <a:t>Arrival time is fixed across bands; other parameters vary.</a:t>
            </a:r>
          </a:p>
          <a:p>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26</a:t>
            </a:fld>
            <a:endParaRPr lang="en-US"/>
          </a:p>
        </p:txBody>
      </p:sp>
    </p:spTree>
    <p:extLst>
      <p:ext uri="{BB962C8B-B14F-4D97-AF65-F5344CB8AC3E}">
        <p14:creationId xmlns:p14="http://schemas.microsoft.com/office/powerpoint/2010/main" val="1826154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err="1" smtClean="0"/>
              <a:t>Cua</a:t>
            </a:r>
            <a:r>
              <a:rPr lang="en-US" dirty="0" smtClean="0"/>
              <a:t> (2005) adds a peak duration, uses a polynomial decay</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err="1" smtClean="0"/>
              <a:t>Mayeda</a:t>
            </a:r>
            <a:r>
              <a:rPr lang="en-US" dirty="0" smtClean="0"/>
              <a:t> (2003) uses a mix of polynomial (for peak) and exponential (for coda) decay</a:t>
            </a:r>
          </a:p>
          <a:p>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27</a:t>
            </a:fld>
            <a:endParaRPr lang="en-US"/>
          </a:p>
        </p:txBody>
      </p:sp>
    </p:spTree>
    <p:extLst>
      <p:ext uri="{BB962C8B-B14F-4D97-AF65-F5344CB8AC3E}">
        <p14:creationId xmlns:p14="http://schemas.microsoft.com/office/powerpoint/2010/main" val="2762688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parameters, we have a physical model available,</a:t>
            </a:r>
            <a:r>
              <a:rPr lang="en-US" baseline="0" dirty="0" smtClean="0"/>
              <a:t> in which case we use its predictions, and model the residuals with a probabilistic model to get an estimate of uncertainty.</a:t>
            </a:r>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32</a:t>
            </a:fld>
            <a:endParaRPr lang="en-US"/>
          </a:p>
        </p:txBody>
      </p:sp>
    </p:spTree>
    <p:extLst>
      <p:ext uri="{BB962C8B-B14F-4D97-AF65-F5344CB8AC3E}">
        <p14:creationId xmlns:p14="http://schemas.microsoft.com/office/powerpoint/2010/main" val="1683374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We use GPs because they’re nonparametric and give a full posterior distribution, so we have an estimate of uncertainty</a:t>
            </a:r>
            <a:r>
              <a:rPr lang="en-US" sz="1200" baseline="0" dirty="0" smtClean="0"/>
              <a:t> and can integrate that into a Bayesian model. </a:t>
            </a: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All signal </a:t>
            </a:r>
            <a:r>
              <a:rPr lang="en-US" sz="1200" dirty="0" err="1" smtClean="0"/>
              <a:t>params</a:t>
            </a:r>
            <a:r>
              <a:rPr lang="en-US" sz="1200" dirty="0" smtClean="0"/>
              <a:t> are independent from each other, and across stations..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Other</a:t>
            </a:r>
            <a:r>
              <a:rPr lang="en-US" sz="1200" baseline="0" dirty="0" smtClean="0"/>
              <a:t> potential parametric components: rise time depends on </a:t>
            </a:r>
            <a:r>
              <a:rPr lang="en-US" sz="1200" baseline="0" dirty="0" err="1" smtClean="0"/>
              <a:t>mb</a:t>
            </a:r>
            <a:r>
              <a:rPr lang="en-US" sz="1200" baseline="0" dirty="0" smtClean="0"/>
              <a:t>. Also might want decays, </a:t>
            </a:r>
            <a:r>
              <a:rPr lang="en-US" sz="1200" baseline="0" dirty="0" err="1" smtClean="0"/>
              <a:t>etc</a:t>
            </a:r>
            <a:r>
              <a:rPr lang="en-US" sz="1200" baseline="0" dirty="0" smtClean="0"/>
              <a:t> to be allowed to depend on general earth </a:t>
            </a:r>
            <a:r>
              <a:rPr lang="en-US" sz="1200" baseline="0" smtClean="0"/>
              <a:t>structure properties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33</a:t>
            </a:fld>
            <a:endParaRPr lang="en-US"/>
          </a:p>
        </p:txBody>
      </p:sp>
    </p:spTree>
    <p:extLst>
      <p:ext uri="{BB962C8B-B14F-4D97-AF65-F5344CB8AC3E}">
        <p14:creationId xmlns:p14="http://schemas.microsoft.com/office/powerpoint/2010/main" val="2722675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illustrate that, here</a:t>
            </a:r>
            <a:r>
              <a:rPr lang="en-US" baseline="0" dirty="0" smtClean="0"/>
              <a:t> are a bunch of events recorded at the Fitzroy crossing station, marked here with this blue X. The colors indicate the detected log-amplitude normalized by a </a:t>
            </a:r>
            <a:r>
              <a:rPr lang="en-US" baseline="0" dirty="0" err="1" smtClean="0"/>
              <a:t>Brune</a:t>
            </a:r>
            <a:r>
              <a:rPr lang="en-US" baseline="0" dirty="0" smtClean="0"/>
              <a:t> source amplitude, so this is actually lumping together a path transfer function along with a bunch of other things like source scattering. The numbers on this color bar aren’t really meaningful, but red means higher amplitudes, like up here, while blue means lower amplitudes like over here and up here. </a:t>
            </a:r>
            <a:endParaRPr lang="en-US" dirty="0"/>
          </a:p>
        </p:txBody>
      </p:sp>
      <p:sp>
        <p:nvSpPr>
          <p:cNvPr id="4" name="Slide Number Placeholder 3"/>
          <p:cNvSpPr>
            <a:spLocks noGrp="1"/>
          </p:cNvSpPr>
          <p:nvPr>
            <p:ph type="sldNum" sz="quarter" idx="10"/>
          </p:nvPr>
        </p:nvSpPr>
        <p:spPr/>
        <p:txBody>
          <a:bodyPr/>
          <a:lstStyle/>
          <a:p>
            <a:fld id="{1CDF7F55-31E6-3048-9AB6-0AEB8E5919CD}" type="slidenum">
              <a:rPr lang="en-US" smtClean="0"/>
              <a:pPr/>
              <a:t>34</a:t>
            </a:fld>
            <a:endParaRPr lang="en-US"/>
          </a:p>
        </p:txBody>
      </p:sp>
    </p:spTree>
    <p:extLst>
      <p:ext uri="{BB962C8B-B14F-4D97-AF65-F5344CB8AC3E}">
        <p14:creationId xmlns:p14="http://schemas.microsoft.com/office/powerpoint/2010/main" val="371705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(10/20/13 16:49) -----</a:t>
            </a:r>
          </a:p>
          <a:p>
            <a:r>
              <a:rPr lang="en-US" dirty="0"/>
              <a:t>do outline </a:t>
            </a:r>
            <a:r>
              <a:rPr lang="en-US" dirty="0" smtClean="0"/>
              <a:t>before</a:t>
            </a:r>
            <a:endParaRPr lang="en-US" dirty="0"/>
          </a:p>
          <a:p>
            <a:r>
              <a:rPr lang="en-US" dirty="0"/>
              <a:t>talk more about quantitative state of the art - how well do SEL3, humans do, </a:t>
            </a:r>
            <a:r>
              <a:rPr lang="en-US" dirty="0" err="1"/>
              <a:t>netvisa</a:t>
            </a:r>
            <a:r>
              <a:rPr lang="en-US" dirty="0"/>
              <a:t>. hard numbers</a:t>
            </a:r>
          </a:p>
          <a:p>
            <a:r>
              <a:rPr lang="en-US" dirty="0"/>
              <a:t>nice picture of human analysts</a:t>
            </a:r>
          </a:p>
        </p:txBody>
      </p:sp>
      <p:sp>
        <p:nvSpPr>
          <p:cNvPr id="4" name="Slide Number Placeholder 3"/>
          <p:cNvSpPr>
            <a:spLocks noGrp="1"/>
          </p:cNvSpPr>
          <p:nvPr>
            <p:ph type="sldNum" sz="quarter" idx="10"/>
          </p:nvPr>
        </p:nvSpPr>
        <p:spPr/>
        <p:txBody>
          <a:bodyPr/>
          <a:lstStyle/>
          <a:p>
            <a:fld id="{3C5C2689-B686-9743-A03F-567C1CC9A41D}" type="slidenum">
              <a:rPr lang="en-US" smtClean="0"/>
              <a:t>11</a:t>
            </a:fld>
            <a:endParaRPr lang="en-US"/>
          </a:p>
        </p:txBody>
      </p:sp>
    </p:spTree>
    <p:extLst>
      <p:ext uri="{BB962C8B-B14F-4D97-AF65-F5344CB8AC3E}">
        <p14:creationId xmlns:p14="http://schemas.microsoft.com/office/powerpoint/2010/main" val="2610951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when we train a basic </a:t>
            </a:r>
            <a:r>
              <a:rPr lang="en-US" dirty="0" err="1" smtClean="0"/>
              <a:t>kriging</a:t>
            </a:r>
            <a:r>
              <a:rPr lang="en-US" dirty="0" smtClean="0"/>
              <a:t> model on this data, we get something that captures the local structure</a:t>
            </a:r>
            <a:r>
              <a:rPr lang="en-US" baseline="0" dirty="0" smtClean="0"/>
              <a:t> of the data we have. But as I said, there’s also this more general trend, which is that events further away tend to have lower amplitudes. So our new models incorporate that, and we get</a:t>
            </a:r>
            <a:endParaRPr lang="en-US" dirty="0"/>
          </a:p>
        </p:txBody>
      </p:sp>
      <p:sp>
        <p:nvSpPr>
          <p:cNvPr id="4" name="Slide Number Placeholder 3"/>
          <p:cNvSpPr>
            <a:spLocks noGrp="1"/>
          </p:cNvSpPr>
          <p:nvPr>
            <p:ph type="sldNum" sz="quarter" idx="10"/>
          </p:nvPr>
        </p:nvSpPr>
        <p:spPr/>
        <p:txBody>
          <a:bodyPr/>
          <a:lstStyle/>
          <a:p>
            <a:fld id="{1CDF7F55-31E6-3048-9AB6-0AEB8E5919CD}" type="slidenum">
              <a:rPr lang="en-US" smtClean="0"/>
              <a:pPr/>
              <a:t>35</a:t>
            </a:fld>
            <a:endParaRPr lang="en-US"/>
          </a:p>
        </p:txBody>
      </p:sp>
    </p:spTree>
    <p:extLst>
      <p:ext uri="{BB962C8B-B14F-4D97-AF65-F5344CB8AC3E}">
        <p14:creationId xmlns:p14="http://schemas.microsoft.com/office/powerpoint/2010/main" val="3065181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 more like this: so even</a:t>
            </a:r>
            <a:r>
              <a:rPr lang="en-US" baseline="0" dirty="0" smtClean="0"/>
              <a:t> in areas with no historical data, we know that close to the station means higher amplitudes and further away means lower, just based on the physical trend, but where we do have historical data we can still get a more nuanced understanding of the sensitivity. And combining these two factors turns out to make our models a lot better. </a:t>
            </a:r>
            <a:endParaRPr lang="en-US" dirty="0"/>
          </a:p>
        </p:txBody>
      </p:sp>
      <p:sp>
        <p:nvSpPr>
          <p:cNvPr id="4" name="Slide Number Placeholder 3"/>
          <p:cNvSpPr>
            <a:spLocks noGrp="1"/>
          </p:cNvSpPr>
          <p:nvPr>
            <p:ph type="sldNum" sz="quarter" idx="10"/>
          </p:nvPr>
        </p:nvSpPr>
        <p:spPr/>
        <p:txBody>
          <a:bodyPr/>
          <a:lstStyle/>
          <a:p>
            <a:fld id="{1CDF7F55-31E6-3048-9AB6-0AEB8E5919CD}" type="slidenum">
              <a:rPr lang="en-US" smtClean="0"/>
              <a:pPr/>
              <a:t>36</a:t>
            </a:fld>
            <a:endParaRPr lang="en-US"/>
          </a:p>
        </p:txBody>
      </p:sp>
    </p:spTree>
    <p:extLst>
      <p:ext uri="{BB962C8B-B14F-4D97-AF65-F5344CB8AC3E}">
        <p14:creationId xmlns:p14="http://schemas.microsoft.com/office/powerpoint/2010/main" val="1462802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Okay,</a:t>
            </a:r>
            <a:r>
              <a:rPr lang="en-US" baseline="0" dirty="0" smtClean="0"/>
              <a:t> now I’m going to show a few preliminary results we’ve gotten using this model. The first is a comparison of sensitivity to the IMS station processing. If you just look at P wave arrivals, there are 45 IMS stations that register a detection of the 2009 DPRK test. Our framework has no notion of detections, but for each station we can compute whether the probability of the signal assuming the presence of the event is higher than the probability under the noise model, assuming the absence of the event. When we do that, it turns out that there are 47 stations where we have statistical evidence for the event. By the way, for computational reasons this is using a very restricted version of the model, only vertical channels in the 2-3Hz frequency band and not using </a:t>
            </a:r>
            <a:r>
              <a:rPr lang="en-US" baseline="0" dirty="0" err="1" smtClean="0"/>
              <a:t>beamformed</a:t>
            </a:r>
            <a:r>
              <a:rPr lang="en-US" baseline="0" dirty="0" smtClean="0"/>
              <a:t> signals from array stations. We also have the modulation component turned off, so it’s not doing waveform matching to the earlier 2006 test. So we should eventually be able to do a lot better than this. But just to show a few examples we find where IMS misses a detection,</a:t>
            </a:r>
            <a:endParaRPr lang="en-US" dirty="0"/>
          </a:p>
        </p:txBody>
      </p:sp>
      <p:sp>
        <p:nvSpPr>
          <p:cNvPr id="4" name="Slide Number Placeholder 3"/>
          <p:cNvSpPr>
            <a:spLocks noGrp="1"/>
          </p:cNvSpPr>
          <p:nvPr>
            <p:ph type="sldNum" sz="quarter" idx="10"/>
          </p:nvPr>
        </p:nvSpPr>
        <p:spPr/>
        <p:txBody>
          <a:bodyPr/>
          <a:lstStyle/>
          <a:p>
            <a:fld id="{1CDF7F55-31E6-3048-9AB6-0AEB8E5919CD}" type="slidenum">
              <a:rPr lang="en-US" smtClean="0"/>
              <a:pPr/>
              <a:t>44</a:t>
            </a:fld>
            <a:endParaRPr lang="en-US"/>
          </a:p>
        </p:txBody>
      </p:sp>
    </p:spTree>
    <p:extLst>
      <p:ext uri="{BB962C8B-B14F-4D97-AF65-F5344CB8AC3E}">
        <p14:creationId xmlns:p14="http://schemas.microsoft.com/office/powerpoint/2010/main" val="1402776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47</a:t>
            </a:fld>
            <a:endParaRPr lang="en-US"/>
          </a:p>
        </p:txBody>
      </p:sp>
    </p:spTree>
    <p:extLst>
      <p:ext uri="{BB962C8B-B14F-4D97-AF65-F5344CB8AC3E}">
        <p14:creationId xmlns:p14="http://schemas.microsoft.com/office/powerpoint/2010/main" val="30119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(10/20/13 16:49) -----</a:t>
            </a:r>
          </a:p>
          <a:p>
            <a:r>
              <a:rPr lang="en-US"/>
              <a:t>condition on event location</a:t>
            </a:r>
          </a:p>
          <a:p>
            <a:r>
              <a:rPr lang="en-US"/>
              <a:t>show whole world</a:t>
            </a:r>
          </a:p>
          <a:p>
            <a:r>
              <a:rPr lang="en-US"/>
              <a:t>or just make it more clear these are three events</a:t>
            </a:r>
          </a:p>
        </p:txBody>
      </p:sp>
      <p:sp>
        <p:nvSpPr>
          <p:cNvPr id="4" name="Slide Number Placeholder 3"/>
          <p:cNvSpPr>
            <a:spLocks noGrp="1"/>
          </p:cNvSpPr>
          <p:nvPr>
            <p:ph type="sldNum" sz="quarter" idx="10"/>
          </p:nvPr>
        </p:nvSpPr>
        <p:spPr/>
        <p:txBody>
          <a:bodyPr/>
          <a:lstStyle/>
          <a:p>
            <a:fld id="{3C5C2689-B686-9743-A03F-567C1CC9A41D}" type="slidenum">
              <a:rPr lang="en-US" smtClean="0"/>
              <a:t>60</a:t>
            </a:fld>
            <a:endParaRPr lang="en-US"/>
          </a:p>
        </p:txBody>
      </p:sp>
    </p:spTree>
    <p:extLst>
      <p:ext uri="{BB962C8B-B14F-4D97-AF65-F5344CB8AC3E}">
        <p14:creationId xmlns:p14="http://schemas.microsoft.com/office/powerpoint/2010/main" val="860698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demonstrate how that works, I’m going to locate the 2009 DPRK event using P wave arrivals from 9 stations. Again, this is a restricted version of the model, on just a few</a:t>
            </a:r>
            <a:r>
              <a:rPr lang="en-US" baseline="0" dirty="0" smtClean="0"/>
              <a:t> stations, so we expect to be able to do a lot better. The blue cross here is the true location from the LEB analysts, and here on the right you can see signals from three of the stations. Now we initialized it with a location </a:t>
            </a:r>
            <a:r>
              <a:rPr lang="en-US" baseline="0" dirty="0" err="1" smtClean="0"/>
              <a:t>waay</a:t>
            </a:r>
            <a:r>
              <a:rPr lang="en-US" baseline="0" dirty="0" smtClean="0"/>
              <a:t> off by about four degrees, up here, and you can see the initial predictions for the envelopes in red don’t match the actual envelopes very well. But now if we step forward, you can see we start to get better estimates of the signal envelopes, and that helps us get better locations, which in turn will improve our signal predictions. And after running for a bit the chain starts to mix and we get pretty good fits to the signal, and a distribution of locations that’s centered pretty well on the true location. Again, there’s a fair amount of uncertainty because we’re only using a few stations, but we expect that to go away when we scale this up. </a:t>
            </a:r>
          </a:p>
          <a:p>
            <a:r>
              <a:rPr lang="en-US" baseline="0" dirty="0" smtClean="0"/>
              <a:t>----- Meeting Notes (10/20/13 16:49) -----</a:t>
            </a:r>
          </a:p>
          <a:p>
            <a:r>
              <a:rPr lang="en-US" baseline="0" dirty="0" smtClean="0"/>
              <a:t>get rid of video. show a few steps demonstrating before/after</a:t>
            </a:r>
            <a:endParaRPr lang="en-US" dirty="0"/>
          </a:p>
        </p:txBody>
      </p:sp>
      <p:sp>
        <p:nvSpPr>
          <p:cNvPr id="4" name="Slide Number Placeholder 3"/>
          <p:cNvSpPr>
            <a:spLocks noGrp="1"/>
          </p:cNvSpPr>
          <p:nvPr>
            <p:ph type="sldNum" sz="quarter" idx="10"/>
          </p:nvPr>
        </p:nvSpPr>
        <p:spPr/>
        <p:txBody>
          <a:bodyPr/>
          <a:lstStyle/>
          <a:p>
            <a:fld id="{1CDF7F55-31E6-3048-9AB6-0AEB8E5919CD}" type="slidenum">
              <a:rPr lang="en-US" smtClean="0"/>
              <a:pPr/>
              <a:t>63</a:t>
            </a:fld>
            <a:endParaRPr lang="en-US"/>
          </a:p>
        </p:txBody>
      </p:sp>
    </p:spTree>
    <p:extLst>
      <p:ext uri="{BB962C8B-B14F-4D97-AF65-F5344CB8AC3E}">
        <p14:creationId xmlns:p14="http://schemas.microsoft.com/office/powerpoint/2010/main" val="314275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t>
            </a:r>
            <a:r>
              <a:rPr lang="en-US" baseline="0" dirty="0" smtClean="0"/>
              <a:t>a demo to illustrate that: these red X’s on the left represent locations of events that were detected in one month in an aftershock sequence at the </a:t>
            </a:r>
            <a:r>
              <a:rPr lang="en-US" baseline="0" dirty="0" err="1" smtClean="0"/>
              <a:t>Mankachi</a:t>
            </a:r>
            <a:r>
              <a:rPr lang="en-US" baseline="0" dirty="0" smtClean="0"/>
              <a:t> array, all within a fairly small geographic area, about 15km. We used the signals from these events to train a signal model, and what you’re going to see is, as this white circle moves up this column, on the right you’ll see the red signal showing what our model predicts as the mostly likely signal to see at each location. Meanwhile the blue signal shows the signal that was actually recorded from an event at the location of the green star, which was not included in the training set, but it does have these doublets nearby so we ought to be able to predict it. So as you see, starting out our prediction is essentially random noise, but as we move closer to the doublets we start predicting something closer to the actual observed signal, and then as we move far away it trails off and starts predicting something else again. And this </a:t>
            </a:r>
            <a:r>
              <a:rPr lang="en-US" baseline="0" dirty="0" err="1" smtClean="0"/>
              <a:t>kriging</a:t>
            </a:r>
            <a:r>
              <a:rPr lang="en-US" baseline="0" dirty="0" smtClean="0"/>
              <a:t> of signal properties gives us a waveform matching effect in our model, since if we observe a signal that matches something in the historical data, then that location will end up with a higher probability.</a:t>
            </a:r>
            <a:endParaRPr lang="en-US" dirty="0"/>
          </a:p>
        </p:txBody>
      </p:sp>
      <p:sp>
        <p:nvSpPr>
          <p:cNvPr id="4" name="Slide Number Placeholder 3"/>
          <p:cNvSpPr>
            <a:spLocks noGrp="1"/>
          </p:cNvSpPr>
          <p:nvPr>
            <p:ph type="sldNum" sz="quarter" idx="10"/>
          </p:nvPr>
        </p:nvSpPr>
        <p:spPr/>
        <p:txBody>
          <a:bodyPr/>
          <a:lstStyle/>
          <a:p>
            <a:fld id="{1CDF7F55-31E6-3048-9AB6-0AEB8E5919CD}" type="slidenum">
              <a:rPr lang="en-US" smtClean="0"/>
              <a:pPr/>
              <a:t>66</a:t>
            </a:fld>
            <a:endParaRPr lang="en-US"/>
          </a:p>
        </p:txBody>
      </p:sp>
    </p:spTree>
    <p:extLst>
      <p:ext uri="{BB962C8B-B14F-4D97-AF65-F5344CB8AC3E}">
        <p14:creationId xmlns:p14="http://schemas.microsoft.com/office/powerpoint/2010/main" val="2668249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ZOOM IN</a:t>
            </a:r>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67</a:t>
            </a:fld>
            <a:endParaRPr lang="en-US"/>
          </a:p>
        </p:txBody>
      </p:sp>
    </p:spTree>
    <p:extLst>
      <p:ext uri="{BB962C8B-B14F-4D97-AF65-F5344CB8AC3E}">
        <p14:creationId xmlns:p14="http://schemas.microsoft.com/office/powerpoint/2010/main" val="2046527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compute posteriors more quickly than naïve, we’re going to assume that our kernel has a short </a:t>
            </a:r>
            <a:r>
              <a:rPr lang="en-US" dirty="0" smtClean="0"/>
              <a:t>So we want to do better, and we’re going to exploit the locality in the computation we</a:t>
            </a:r>
            <a:r>
              <a:rPr lang="en-US" baseline="0" dirty="0" smtClean="0"/>
              <a:t> need to do. This is the idea that the posterior distribution at a training points should really only depend on nearby points, so even if we have millions or billions of points elsewhere, it shouldn’t matter too much. Now this is going to get a little nitty-gritty, but I’ll try to keep the big picture in touch. So this is the product we need to compute, and if we just expand out the linear algebra and write it as a big sum of terms, we get that this is a sum over all the entries of the inverse training kernel matrix, weighted by the kernel evaluations between the query points and training points. Now if our kernel is local, then not only will this big K matrix for the training points be sparse, but also a lot of the training points just won’t be relevant to the covariance between any particular pair of query points. So we’d like to be able to just somehow know a priori which training points will contribute so we can ignore all the rest. And one way to do this is to use data structures designed for nearest-neighbor lookup. This is a problem people have worked on for a long time, so there are lots of tree-type structures that exist. We ended up using cover trees, but you could adapt our approach to some of these other tree structures as well, the details aren’t important. </a:t>
            </a:r>
            <a:endParaRPr lang="en-US" dirty="0"/>
          </a:p>
        </p:txBody>
      </p:sp>
      <p:sp>
        <p:nvSpPr>
          <p:cNvPr id="4" name="Slide Number Placeholder 3"/>
          <p:cNvSpPr>
            <a:spLocks noGrp="1"/>
          </p:cNvSpPr>
          <p:nvPr>
            <p:ph type="sldNum" sz="quarter" idx="10"/>
          </p:nvPr>
        </p:nvSpPr>
        <p:spPr/>
        <p:txBody>
          <a:bodyPr/>
          <a:lstStyle/>
          <a:p>
            <a:fld id="{739FF197-208D-AE4F-8887-E08E159E39EE}" type="slidenum">
              <a:rPr lang="en-US" smtClean="0"/>
              <a:t>69</a:t>
            </a:fld>
            <a:endParaRPr lang="en-US"/>
          </a:p>
        </p:txBody>
      </p:sp>
    </p:spTree>
    <p:extLst>
      <p:ext uri="{BB962C8B-B14F-4D97-AF65-F5344CB8AC3E}">
        <p14:creationId xmlns:p14="http://schemas.microsoft.com/office/powerpoint/2010/main" val="791142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visualize how a cover tree works, it creates a hierarchical partition</a:t>
            </a:r>
            <a:r>
              <a:rPr lang="en-US" baseline="0" dirty="0" smtClean="0"/>
              <a:t> of the training set, where the nodes at the high levels of the tree are balls containing lots of training points. And at the leaf nodes, each node corresponds to a single training point. </a:t>
            </a:r>
          </a:p>
          <a:p>
            <a:r>
              <a:rPr lang="en-US" baseline="0" dirty="0" smtClean="0"/>
              <a:t>----- Meeting Notes (7/12/13 17:15) -----</a:t>
            </a:r>
          </a:p>
          <a:p>
            <a:r>
              <a:rPr lang="en-US" baseline="0" dirty="0" smtClean="0"/>
              <a:t>start 4 levels down</a:t>
            </a:r>
            <a:endParaRPr lang="en-US" dirty="0"/>
          </a:p>
        </p:txBody>
      </p:sp>
      <p:sp>
        <p:nvSpPr>
          <p:cNvPr id="4" name="Slide Number Placeholder 3"/>
          <p:cNvSpPr>
            <a:spLocks noGrp="1"/>
          </p:cNvSpPr>
          <p:nvPr>
            <p:ph type="sldNum" sz="quarter" idx="10"/>
          </p:nvPr>
        </p:nvSpPr>
        <p:spPr/>
        <p:txBody>
          <a:bodyPr/>
          <a:lstStyle/>
          <a:p>
            <a:fld id="{739FF197-208D-AE4F-8887-E08E159E39EE}" type="slidenum">
              <a:rPr lang="en-US" smtClean="0"/>
              <a:t>70</a:t>
            </a:fld>
            <a:endParaRPr lang="en-US"/>
          </a:p>
        </p:txBody>
      </p:sp>
    </p:spTree>
    <p:extLst>
      <p:ext uri="{BB962C8B-B14F-4D97-AF65-F5344CB8AC3E}">
        <p14:creationId xmlns:p14="http://schemas.microsoft.com/office/powerpoint/2010/main" val="791142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(10/20/13 16:49) -----</a:t>
            </a:r>
          </a:p>
          <a:p>
            <a:r>
              <a:rPr lang="en-US"/>
              <a:t>don't quote. paraphrase in five words</a:t>
            </a:r>
          </a:p>
        </p:txBody>
      </p:sp>
      <p:sp>
        <p:nvSpPr>
          <p:cNvPr id="4" name="Slide Number Placeholder 3"/>
          <p:cNvSpPr>
            <a:spLocks noGrp="1"/>
          </p:cNvSpPr>
          <p:nvPr>
            <p:ph type="sldNum" sz="quarter" idx="10"/>
          </p:nvPr>
        </p:nvSpPr>
        <p:spPr/>
        <p:txBody>
          <a:bodyPr/>
          <a:lstStyle/>
          <a:p>
            <a:fld id="{3C5C2689-B686-9743-A03F-567C1CC9A41D}" type="slidenum">
              <a:rPr lang="en-US" smtClean="0"/>
              <a:t>12</a:t>
            </a:fld>
            <a:endParaRPr lang="en-US"/>
          </a:p>
        </p:txBody>
      </p:sp>
    </p:spTree>
    <p:extLst>
      <p:ext uri="{BB962C8B-B14F-4D97-AF65-F5344CB8AC3E}">
        <p14:creationId xmlns:p14="http://schemas.microsoft.com/office/powerpoint/2010/main" val="2681254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(7/12/13 17:15) -----</a:t>
            </a:r>
          </a:p>
          <a:p>
            <a:r>
              <a:rPr lang="en-US" dirty="0"/>
              <a:t>add a line about dynamically </a:t>
            </a:r>
            <a:r>
              <a:rPr lang="en-US" dirty="0" err="1"/>
              <a:t>computiung</a:t>
            </a:r>
            <a:r>
              <a:rPr lang="en-US" dirty="0"/>
              <a:t> bounds on weights</a:t>
            </a:r>
          </a:p>
          <a:p>
            <a:endParaRPr lang="en-US" dirty="0"/>
          </a:p>
          <a:p>
            <a:r>
              <a:rPr lang="en-US" dirty="0"/>
              <a:t>get rid of the leaf line</a:t>
            </a:r>
          </a:p>
        </p:txBody>
      </p:sp>
      <p:sp>
        <p:nvSpPr>
          <p:cNvPr id="4" name="Slide Number Placeholder 3"/>
          <p:cNvSpPr>
            <a:spLocks noGrp="1"/>
          </p:cNvSpPr>
          <p:nvPr>
            <p:ph type="sldNum" sz="quarter" idx="10"/>
          </p:nvPr>
        </p:nvSpPr>
        <p:spPr/>
        <p:txBody>
          <a:bodyPr/>
          <a:lstStyle/>
          <a:p>
            <a:fld id="{739FF197-208D-AE4F-8887-E08E159E39EE}" type="slidenum">
              <a:rPr lang="en-US" smtClean="0"/>
              <a:t>71</a:t>
            </a:fld>
            <a:endParaRPr lang="en-US"/>
          </a:p>
        </p:txBody>
      </p:sp>
    </p:spTree>
    <p:extLst>
      <p:ext uri="{BB962C8B-B14F-4D97-AF65-F5344CB8AC3E}">
        <p14:creationId xmlns:p14="http://schemas.microsoft.com/office/powerpoint/2010/main" val="1249674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FF197-208D-AE4F-8887-E08E159E39EE}" type="slidenum">
              <a:rPr lang="en-US" smtClean="0"/>
              <a:t>72</a:t>
            </a:fld>
            <a:endParaRPr lang="en-US"/>
          </a:p>
        </p:txBody>
      </p:sp>
    </p:spTree>
    <p:extLst>
      <p:ext uri="{BB962C8B-B14F-4D97-AF65-F5344CB8AC3E}">
        <p14:creationId xmlns:p14="http://schemas.microsoft.com/office/powerpoint/2010/main" val="2605508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do joint parameters, unassociated templates, event birth/death association proposals, etc. over multiple frequency bands</a:t>
            </a:r>
          </a:p>
          <a:p>
            <a:r>
              <a:rPr lang="en-US" dirty="0" smtClean="0"/>
              <a:t>----- Meeting Notes (10/20/13 16:49) -----</a:t>
            </a:r>
          </a:p>
          <a:p>
            <a:r>
              <a:rPr lang="en-US" dirty="0" smtClean="0"/>
              <a:t>more on evaluation. how do we measure performance? quantify relative to other systems?</a:t>
            </a:r>
            <a:endParaRPr lang="en-US" dirty="0"/>
          </a:p>
        </p:txBody>
      </p:sp>
      <p:sp>
        <p:nvSpPr>
          <p:cNvPr id="4" name="Slide Number Placeholder 3"/>
          <p:cNvSpPr>
            <a:spLocks noGrp="1"/>
          </p:cNvSpPr>
          <p:nvPr>
            <p:ph type="sldNum" sz="quarter" idx="10"/>
          </p:nvPr>
        </p:nvSpPr>
        <p:spPr/>
        <p:txBody>
          <a:bodyPr/>
          <a:lstStyle/>
          <a:p>
            <a:fld id="{3C5C2689-B686-9743-A03F-567C1CC9A41D}" type="slidenum">
              <a:rPr lang="en-US" smtClean="0"/>
              <a:t>80</a:t>
            </a:fld>
            <a:endParaRPr lang="en-US"/>
          </a:p>
        </p:txBody>
      </p:sp>
    </p:spTree>
    <p:extLst>
      <p:ext uri="{BB962C8B-B14F-4D97-AF65-F5344CB8AC3E}">
        <p14:creationId xmlns:p14="http://schemas.microsoft.com/office/powerpoint/2010/main" val="2473473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6DD32616-53BA-D843-A8E2-83CF4EE20E69}" type="datetime9">
              <a:rPr lang="en-US" sz="1200"/>
              <a:pPr eaLnBrk="1" hangingPunct="1"/>
              <a:t>10/20/13 10:35 AM</a:t>
            </a:fld>
            <a:endParaRPr lang="en-US" sz="1200"/>
          </a:p>
        </p:txBody>
      </p:sp>
      <p:sp>
        <p:nvSpPr>
          <p:cNvPr id="2048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DB3DA18B-5D95-1344-B0E0-1046FA084C9B}" type="slidenum">
              <a:rPr lang="en-US" sz="1200"/>
              <a:pPr eaLnBrk="1" hangingPunct="1"/>
              <a:t>13</a:t>
            </a:fld>
            <a:endParaRPr lang="en-US" sz="1200"/>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dirty="0" smtClean="0"/>
              <a:t>So as I said, I’ll just start with some background on</a:t>
            </a:r>
            <a:r>
              <a:rPr lang="en-US" baseline="0" dirty="0" smtClean="0"/>
              <a:t> Bayesian methods. To build a Bayesian model, there are a few components that you have to specify. First, you need a prior probability distribution which reflects the historical empirical frequencies of events and location/magnitude distribution of events. Then you also have to specify a forward model – statisticians sometimes call this a likelihood function or generative process -- which says, given some particular hypothesis about what events have taken place, what sorts of signals am I likely to observe? And this model can reflect expert knowledge, of the physics of wave </a:t>
            </a:r>
            <a:r>
              <a:rPr lang="en-US" baseline="0" dirty="0" err="1" smtClean="0"/>
              <a:t>propogation</a:t>
            </a:r>
            <a:r>
              <a:rPr lang="en-US" baseline="0" dirty="0" smtClean="0"/>
              <a:t> and the response of our measurement instruments and generally what we're likely to observe. One thing to note here is that when I say “forward model” throughout this talk, I mean a *statistical* model, which, more than predicting one particular signal, assigns a probability to every signal we might observe.</a:t>
            </a:r>
          </a:p>
          <a:p>
            <a:pPr eaLnBrk="1" hangingPunct="1"/>
            <a:r>
              <a:rPr lang="en-US" dirty="0" smtClean="0"/>
              <a:t>And both the forward model and the prior distribution can have parameters which we learn from historical data.</a:t>
            </a:r>
          </a:p>
          <a:p>
            <a:pPr eaLnBrk="1" hangingPunct="1"/>
            <a:r>
              <a:rPr lang="en-US" dirty="0" smtClean="0"/>
              <a:t>Finally given both these pieces, there's a theorem, Bayes' theorem, which says we just multiply the prior distribution by the forward model and re-normalize all the probabilities, and we get a posterior distribution which reflects mathematically, the probability of any given event sequence conditioned the signals that we observed. To find the most probable sequence of events, all we have to do now is maximize this function, (actually doing this can be computationally difficult but there are lots of approaches to inference algorithms).</a:t>
            </a:r>
          </a:p>
          <a:p>
            <a:pPr eaLnBrk="1" hangingPunct="1"/>
            <a:endParaRPr lang="en-US" dirty="0" smtClean="0"/>
          </a:p>
          <a:p>
            <a:pPr eaLnBrk="1" hangingPunct="1"/>
            <a:r>
              <a:rPr lang="en-US" dirty="0" smtClean="0"/>
              <a:t>Now the advantage of doing things this way is a totally rigorous, principled handling of uncertainty; our conclusions just follow naturally from the laws of probability theory. And we're not picking and choosing, saying "this evidence seems relevant", the posterior probabilities take into account all of the evidence we observe.</a:t>
            </a:r>
          </a:p>
          <a:p>
            <a:pPr eaLnBrk="1" hangingPunct="1"/>
            <a:r>
              <a:rPr lang="en-US" dirty="0" smtClean="0"/>
              <a:t>And a really big important thing is that the Bayesian framework separates the physical model from the inference algorithm. Any sound inference algorithm will just find the most likely event sequence given the evidence, under the model. So if one of you guys, or any geophysicist out there goes in and says, well, your model is wrong and it should actually account for this phenomenon, then just by improving the model we've automatically improved the output of the system; no need to go through and change all the algorithms.</a:t>
            </a:r>
          </a:p>
          <a:p>
            <a:pPr eaLnBrk="1" hangingPunct="1"/>
            <a:r>
              <a:rPr lang="en-US" dirty="0" smtClean="0"/>
              <a:t>----- Meeting Notes (10/20/13 16:49) -----</a:t>
            </a:r>
          </a:p>
          <a:p>
            <a:pPr eaLnBrk="1" hangingPunct="1"/>
            <a:r>
              <a:rPr lang="en-US" dirty="0" smtClean="0"/>
              <a:t>Delete all subscripts</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13E516B8-F480-BF49-BDF1-654950ADF592}" type="datetime9">
              <a:rPr lang="en-US" sz="1200"/>
              <a:pPr eaLnBrk="1" hangingPunct="1"/>
              <a:t>10/20/13 2:21 AM</a:t>
            </a:fld>
            <a:endParaRPr lang="en-US" sz="1200"/>
          </a:p>
        </p:txBody>
      </p:sp>
      <p:sp>
        <p:nvSpPr>
          <p:cNvPr id="2253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30A83F32-2B70-334B-8E10-4F6AA5BDF66F}" type="slidenum">
              <a:rPr lang="en-US" sz="1200"/>
              <a:pPr eaLnBrk="1" hangingPunct="1"/>
              <a:t>14</a:t>
            </a:fld>
            <a:endParaRPr lang="en-US" sz="1200"/>
          </a:p>
        </p:txBody>
      </p:sp>
      <p:sp>
        <p:nvSpPr>
          <p:cNvPr id="22532" name="Rectangle 2"/>
          <p:cNvSpPr>
            <a:spLocks noGrp="1" noRot="1" noChangeAspect="1" noChangeArrowheads="1"/>
          </p:cNvSpPr>
          <p:nvPr>
            <p:ph type="sldImg"/>
          </p:nvPr>
        </p:nvSpPr>
        <p:spPr>
          <a:solidFill>
            <a:srgbClr val="FFFFFF"/>
          </a:solidFill>
          <a:ln/>
        </p:spPr>
      </p:sp>
      <p:sp>
        <p:nvSpPr>
          <p:cNvPr id="22533"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r>
              <a:rPr lang="en-US" dirty="0" smtClean="0"/>
              <a:t>When</a:t>
            </a:r>
            <a:r>
              <a:rPr lang="en-US" baseline="0" dirty="0" smtClean="0"/>
              <a:t> we actually build a Bayesian model, there’s a choice we have to make, and that’s what what sort of observations do we want to actually model. The traditional approach to modeling takes the raw waveforms,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050DFDB6-DEFF-754C-98D1-E0C7A6E5499C}" type="datetime9">
              <a:rPr lang="en-US" sz="1200"/>
              <a:pPr eaLnBrk="1" hangingPunct="1"/>
              <a:t>10/20/13 2:21 AM</a:t>
            </a:fld>
            <a:endParaRPr lang="en-US" sz="1200"/>
          </a:p>
        </p:txBody>
      </p:sp>
      <p:sp>
        <p:nvSpPr>
          <p:cNvPr id="2457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3CA9B638-E970-B645-93FF-E27A94F76A62}" type="slidenum">
              <a:rPr lang="en-US" sz="1200"/>
              <a:pPr eaLnBrk="1" hangingPunct="1"/>
              <a:t>15</a:t>
            </a:fld>
            <a:endParaRPr lang="en-US" sz="1200"/>
          </a:p>
        </p:txBody>
      </p:sp>
      <p:sp>
        <p:nvSpPr>
          <p:cNvPr id="24580" name="Rectangle 2"/>
          <p:cNvSpPr>
            <a:spLocks noGrp="1" noRot="1" noChangeAspect="1" noChangeArrowheads="1"/>
          </p:cNvSpPr>
          <p:nvPr>
            <p:ph type="sldImg"/>
          </p:nvPr>
        </p:nvSpPr>
        <p:spPr>
          <a:solidFill>
            <a:srgbClr val="FFFFFF"/>
          </a:solidFill>
          <a:ln/>
        </p:spPr>
      </p:sp>
      <p:sp>
        <p:nvSpPr>
          <p:cNvPr id="24581"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eaLnBrk="1" hangingPunct="1"/>
            <a:r>
              <a:rPr lang="en-US" baseline="0" dirty="0" smtClean="0"/>
              <a:t>and it immediately does a bunch of processing and </a:t>
            </a:r>
            <a:r>
              <a:rPr lang="en-US" baseline="0" dirty="0" err="1" smtClean="0"/>
              <a:t>thresholding</a:t>
            </a:r>
            <a:r>
              <a:rPr lang="en-US" baseline="0" dirty="0" smtClean="0"/>
              <a:t> to extract some set of discrete detections,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E1E6A85A-03E7-B146-B66E-B550BC460554}" type="datetime9">
              <a:rPr lang="en-US" sz="1200"/>
              <a:pPr eaLnBrk="1" hangingPunct="1"/>
              <a:t>10/20/13 2:21 AM</a:t>
            </a:fld>
            <a:endParaRPr lang="en-US" sz="1200"/>
          </a:p>
        </p:txBody>
      </p:sp>
      <p:sp>
        <p:nvSpPr>
          <p:cNvPr id="2662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48F743DC-B973-0E46-8718-857DDCC50B66}" type="slidenum">
              <a:rPr lang="en-US" sz="1200"/>
              <a:pPr eaLnBrk="1" hangingPunct="1"/>
              <a:t>16</a:t>
            </a:fld>
            <a:endParaRPr lang="en-US" sz="1200"/>
          </a:p>
        </p:txBody>
      </p:sp>
      <p:sp>
        <p:nvSpPr>
          <p:cNvPr id="26628" name="Rectangle 2"/>
          <p:cNvSpPr>
            <a:spLocks noGrp="1" noRot="1" noChangeAspect="1" noChangeArrowheads="1"/>
          </p:cNvSpPr>
          <p:nvPr>
            <p:ph type="sldImg"/>
          </p:nvPr>
        </p:nvSpPr>
        <p:spPr>
          <a:solidFill>
            <a:srgbClr val="FFFFFF"/>
          </a:solidFill>
          <a:ln/>
        </p:spPr>
      </p:sp>
      <p:sp>
        <p:nvSpPr>
          <p:cNvPr id="26629"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defTabSz="897301" fontAlgn="base">
              <a:spcBef>
                <a:spcPct val="30000"/>
              </a:spcBef>
              <a:spcAft>
                <a:spcPct val="0"/>
              </a:spcAft>
              <a:defRPr/>
            </a:pPr>
            <a:r>
              <a:rPr lang="en-US" baseline="0" dirty="0" smtClean="0"/>
              <a:t>and then you have some algorithm on top that looks at these detections and spits out a hypothesis about the events occurred. </a:t>
            </a:r>
            <a:endParaRPr lang="en-US" dirty="0" smtClean="0"/>
          </a:p>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C6DF5206-D012-544F-9EC2-7A9C1AC5E2D0}" type="datetime9">
              <a:rPr lang="en-US" sz="1200"/>
              <a:pPr eaLnBrk="1" hangingPunct="1"/>
              <a:t>10/20/13 2:21 AM</a:t>
            </a:fld>
            <a:endParaRPr lang="en-US" sz="1200"/>
          </a:p>
        </p:txBody>
      </p:sp>
      <p:sp>
        <p:nvSpPr>
          <p:cNvPr id="2867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2C0546A8-F6D3-7D4B-B2EA-3E06F29CAB92}" type="slidenum">
              <a:rPr lang="en-US" sz="1200"/>
              <a:pPr eaLnBrk="1" hangingPunct="1"/>
              <a:t>17</a:t>
            </a:fld>
            <a:endParaRPr lang="en-US" sz="1200"/>
          </a:p>
        </p:txBody>
      </p:sp>
      <p:sp>
        <p:nvSpPr>
          <p:cNvPr id="28676" name="Rectangle 2"/>
          <p:cNvSpPr>
            <a:spLocks noGrp="1" noRot="1" noChangeAspect="1" noChangeArrowheads="1"/>
          </p:cNvSpPr>
          <p:nvPr>
            <p:ph type="sldImg"/>
          </p:nvPr>
        </p:nvSpPr>
        <p:spPr>
          <a:solidFill>
            <a:srgbClr val="FFFFFF"/>
          </a:solidFill>
          <a:ln/>
        </p:spPr>
      </p:sp>
      <p:sp>
        <p:nvSpPr>
          <p:cNvPr id="28677" name="Rectangle 3"/>
          <p:cNvSpPr>
            <a:spLocks noGrp="1" noChangeArrowheads="1"/>
          </p:cNvSpPr>
          <p:nvPr>
            <p:ph type="body" idx="1"/>
          </p:nvPr>
        </p:nvSpPr>
        <p:spPr>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pPr defTabSz="897301" fontAlgn="base">
              <a:spcBef>
                <a:spcPct val="30000"/>
              </a:spcBef>
              <a:spcAft>
                <a:spcPct val="0"/>
              </a:spcAft>
              <a:defRPr/>
            </a:pPr>
            <a:r>
              <a:rPr lang="en-US" baseline="0" dirty="0" smtClean="0"/>
              <a:t>And it’s possible to take a similar approach as a Bayesian: use detections as the basis for the system, and build a forward model of what detections you'd expect to see from a set of events. Then the inference finds the most likely set of events given the detections you did observe. And this is something we’ve actually built, in previous work by our group, a system called NET-VISA that actually works quite well. It turns out to miss significantly fewer events than the Global Association system at the CTBTO, and it even catches some events which even the human analysts miss. It’s actually been proposed by the CTBTO to become </a:t>
            </a:r>
            <a:r>
              <a:rPr lang="en-US" dirty="0"/>
              <a:t>the operational monitoring system at IDC in Vienna. </a:t>
            </a:r>
            <a:r>
              <a:rPr lang="en-US" baseline="0" dirty="0" smtClean="0"/>
              <a:t>So detection-based monitoring is an area where the Bayesian approach has already been shown to be quite successful.</a:t>
            </a:r>
            <a:endParaRPr lang="en-US" dirty="0"/>
          </a:p>
          <a:p>
            <a:pPr defTabSz="897301" fontAlgn="base">
              <a:spcBef>
                <a:spcPct val="30000"/>
              </a:spcBef>
              <a:spcAft>
                <a:spcPct val="0"/>
              </a:spcAft>
              <a:defRPr/>
            </a:pPr>
            <a:endParaRPr lang="en-US" baseline="0" dirty="0" smtClean="0"/>
          </a:p>
          <a:p>
            <a:pPr eaLnBrk="1" hangingPunct="1"/>
            <a:endParaRPr lang="en-US" baseline="0" dirty="0" smtClean="0"/>
          </a:p>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87D7B464-A1DD-E147-B3B9-B810665D223C}" type="datetime9">
              <a:rPr lang="en-US" sz="1200"/>
              <a:pPr eaLnBrk="1" hangingPunct="1"/>
              <a:t>10/20/13 2:21 AM</a:t>
            </a:fld>
            <a:endParaRPr lang="en-US" sz="1200"/>
          </a:p>
        </p:txBody>
      </p:sp>
      <p:sp>
        <p:nvSpPr>
          <p:cNvPr id="3072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29628" indent="-37472453"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175" eaLnBrk="0" fontAlgn="base" hangingPunct="0">
              <a:spcBef>
                <a:spcPct val="0"/>
              </a:spcBef>
              <a:spcAft>
                <a:spcPct val="0"/>
              </a:spcAft>
              <a:defRPr sz="2800">
                <a:solidFill>
                  <a:schemeClr val="tx1"/>
                </a:solidFill>
                <a:latin typeface="Arial" charset="0"/>
                <a:ea typeface="ＭＳ Ｐゴシック" charset="0"/>
              </a:defRPr>
            </a:lvl6pPr>
            <a:lvl7pPr marL="914350" eaLnBrk="0" fontAlgn="base" hangingPunct="0">
              <a:spcBef>
                <a:spcPct val="0"/>
              </a:spcBef>
              <a:spcAft>
                <a:spcPct val="0"/>
              </a:spcAft>
              <a:defRPr sz="2800">
                <a:solidFill>
                  <a:schemeClr val="tx1"/>
                </a:solidFill>
                <a:latin typeface="Arial" charset="0"/>
                <a:ea typeface="ＭＳ Ｐゴシック" charset="0"/>
              </a:defRPr>
            </a:lvl7pPr>
            <a:lvl8pPr marL="1371524" eaLnBrk="0" fontAlgn="base" hangingPunct="0">
              <a:spcBef>
                <a:spcPct val="0"/>
              </a:spcBef>
              <a:spcAft>
                <a:spcPct val="0"/>
              </a:spcAft>
              <a:defRPr sz="2800">
                <a:solidFill>
                  <a:schemeClr val="tx1"/>
                </a:solidFill>
                <a:latin typeface="Arial" charset="0"/>
                <a:ea typeface="ＭＳ Ｐゴシック" charset="0"/>
              </a:defRPr>
            </a:lvl8pPr>
            <a:lvl9pPr marL="1828699"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68868DAE-E1D4-EC41-AA5F-8AC8A66C8799}" type="slidenum">
              <a:rPr lang="en-US" sz="1200"/>
              <a:pPr eaLnBrk="1" hangingPunct="1"/>
              <a:t>18</a:t>
            </a:fld>
            <a:endParaRPr lang="en-US" sz="1200"/>
          </a:p>
        </p:txBody>
      </p:sp>
      <p:sp>
        <p:nvSpPr>
          <p:cNvPr id="30724" name="Rectangle 2"/>
          <p:cNvSpPr>
            <a:spLocks noGrp="1" noRot="1" noChangeAspect="1" noChangeArrowheads="1"/>
          </p:cNvSpPr>
          <p:nvPr>
            <p:ph type="sldImg"/>
          </p:nvPr>
        </p:nvSpPr>
        <p:spPr>
          <a:solidFill>
            <a:srgbClr val="FFFFFF"/>
          </a:solidFill>
          <a:ln/>
        </p:spPr>
      </p:sp>
      <p:sp>
        <p:nvSpPr>
          <p:cNvPr id="3072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defTabSz="897301" fontAlgn="base">
              <a:spcBef>
                <a:spcPct val="30000"/>
              </a:spcBef>
              <a:spcAft>
                <a:spcPct val="0"/>
              </a:spcAft>
              <a:defRPr/>
            </a:pPr>
            <a:r>
              <a:rPr lang="en-US" dirty="0" smtClean="0"/>
              <a:t>But we think we can do better,</a:t>
            </a:r>
            <a:r>
              <a:rPr lang="en-US" baseline="0" dirty="0" smtClean="0"/>
              <a:t> because when you process signals to get detections, you end up throwing out a lot of information. So our goal is to let the model extend all the way down to the raw signals, so that our inferences can make use of all the available data. We call this signal-based monitoring.</a:t>
            </a:r>
            <a:endParaRPr lang="en-US" dirty="0" smtClean="0"/>
          </a:p>
          <a:p>
            <a:pPr eaLnBrk="1" hangingPunct="1"/>
            <a:endParaRPr lang="en-US" dirty="0"/>
          </a:p>
          <a:p>
            <a:pPr eaLnBrk="1" hangingPunct="1"/>
            <a:r>
              <a:rPr lang="en-US" dirty="0"/>
              <a:t>----- Meeting Notes (10/20/13 16:49) -----</a:t>
            </a:r>
          </a:p>
          <a:p>
            <a:pPr eaLnBrk="1" hangingPunct="1"/>
            <a:r>
              <a:rPr lang="en-US" dirty="0"/>
              <a:t>SHOW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9F6D68-B86E-5E46-896C-E8FB17E9C202}" type="datetimeFigureOut">
              <a:rPr lang="en-US" smtClean="0"/>
              <a:t>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B510C9-EE44-3B4B-BB4B-8D2F875016F5}" type="slidenum">
              <a:rPr lang="en-US" smtClean="0"/>
              <a:t>‹#›</a:t>
            </a:fld>
            <a:endParaRPr lang="en-US"/>
          </a:p>
        </p:txBody>
      </p:sp>
    </p:spTree>
    <p:extLst>
      <p:ext uri="{BB962C8B-B14F-4D97-AF65-F5344CB8AC3E}">
        <p14:creationId xmlns:p14="http://schemas.microsoft.com/office/powerpoint/2010/main" val="829646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9F6D68-B86E-5E46-896C-E8FB17E9C202}" type="datetimeFigureOut">
              <a:rPr lang="en-US" smtClean="0"/>
              <a:t>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B510C9-EE44-3B4B-BB4B-8D2F875016F5}" type="slidenum">
              <a:rPr lang="en-US" smtClean="0"/>
              <a:t>‹#›</a:t>
            </a:fld>
            <a:endParaRPr lang="en-US"/>
          </a:p>
        </p:txBody>
      </p:sp>
    </p:spTree>
    <p:extLst>
      <p:ext uri="{BB962C8B-B14F-4D97-AF65-F5344CB8AC3E}">
        <p14:creationId xmlns:p14="http://schemas.microsoft.com/office/powerpoint/2010/main" val="115249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9F6D68-B86E-5E46-896C-E8FB17E9C202}" type="datetimeFigureOut">
              <a:rPr lang="en-US" smtClean="0"/>
              <a:t>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B510C9-EE44-3B4B-BB4B-8D2F875016F5}" type="slidenum">
              <a:rPr lang="en-US" smtClean="0"/>
              <a:t>‹#›</a:t>
            </a:fld>
            <a:endParaRPr lang="en-US"/>
          </a:p>
        </p:txBody>
      </p:sp>
    </p:spTree>
    <p:extLst>
      <p:ext uri="{BB962C8B-B14F-4D97-AF65-F5344CB8AC3E}">
        <p14:creationId xmlns:p14="http://schemas.microsoft.com/office/powerpoint/2010/main" val="57974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9F6D68-B86E-5E46-896C-E8FB17E9C202}" type="datetimeFigureOut">
              <a:rPr lang="en-US" smtClean="0"/>
              <a:t>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B510C9-EE44-3B4B-BB4B-8D2F875016F5}" type="slidenum">
              <a:rPr lang="en-US" smtClean="0"/>
              <a:t>‹#›</a:t>
            </a:fld>
            <a:endParaRPr lang="en-US"/>
          </a:p>
        </p:txBody>
      </p:sp>
    </p:spTree>
    <p:extLst>
      <p:ext uri="{BB962C8B-B14F-4D97-AF65-F5344CB8AC3E}">
        <p14:creationId xmlns:p14="http://schemas.microsoft.com/office/powerpoint/2010/main" val="926429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9F6D68-B86E-5E46-896C-E8FB17E9C202}" type="datetimeFigureOut">
              <a:rPr lang="en-US" smtClean="0"/>
              <a:t>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B510C9-EE44-3B4B-BB4B-8D2F875016F5}" type="slidenum">
              <a:rPr lang="en-US" smtClean="0"/>
              <a:t>‹#›</a:t>
            </a:fld>
            <a:endParaRPr lang="en-US"/>
          </a:p>
        </p:txBody>
      </p:sp>
    </p:spTree>
    <p:extLst>
      <p:ext uri="{BB962C8B-B14F-4D97-AF65-F5344CB8AC3E}">
        <p14:creationId xmlns:p14="http://schemas.microsoft.com/office/powerpoint/2010/main" val="366827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9F6D68-B86E-5E46-896C-E8FB17E9C202}" type="datetimeFigureOut">
              <a:rPr lang="en-US" smtClean="0"/>
              <a:t>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B510C9-EE44-3B4B-BB4B-8D2F875016F5}" type="slidenum">
              <a:rPr lang="en-US" smtClean="0"/>
              <a:t>‹#›</a:t>
            </a:fld>
            <a:endParaRPr lang="en-US"/>
          </a:p>
        </p:txBody>
      </p:sp>
    </p:spTree>
    <p:extLst>
      <p:ext uri="{BB962C8B-B14F-4D97-AF65-F5344CB8AC3E}">
        <p14:creationId xmlns:p14="http://schemas.microsoft.com/office/powerpoint/2010/main" val="1945764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9F6D68-B86E-5E46-896C-E8FB17E9C202}" type="datetimeFigureOut">
              <a:rPr lang="en-US" smtClean="0"/>
              <a:t>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B510C9-EE44-3B4B-BB4B-8D2F875016F5}" type="slidenum">
              <a:rPr lang="en-US" smtClean="0"/>
              <a:t>‹#›</a:t>
            </a:fld>
            <a:endParaRPr lang="en-US"/>
          </a:p>
        </p:txBody>
      </p:sp>
    </p:spTree>
    <p:extLst>
      <p:ext uri="{BB962C8B-B14F-4D97-AF65-F5344CB8AC3E}">
        <p14:creationId xmlns:p14="http://schemas.microsoft.com/office/powerpoint/2010/main" val="375934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9F6D68-B86E-5E46-896C-E8FB17E9C202}" type="datetimeFigureOut">
              <a:rPr lang="en-US" smtClean="0"/>
              <a:t>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B510C9-EE44-3B4B-BB4B-8D2F875016F5}" type="slidenum">
              <a:rPr lang="en-US" smtClean="0"/>
              <a:t>‹#›</a:t>
            </a:fld>
            <a:endParaRPr lang="en-US"/>
          </a:p>
        </p:txBody>
      </p:sp>
    </p:spTree>
    <p:extLst>
      <p:ext uri="{BB962C8B-B14F-4D97-AF65-F5344CB8AC3E}">
        <p14:creationId xmlns:p14="http://schemas.microsoft.com/office/powerpoint/2010/main" val="4097885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9F6D68-B86E-5E46-896C-E8FB17E9C202}" type="datetimeFigureOut">
              <a:rPr lang="en-US" smtClean="0"/>
              <a:t>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B510C9-EE44-3B4B-BB4B-8D2F875016F5}" type="slidenum">
              <a:rPr lang="en-US" smtClean="0"/>
              <a:t>‹#›</a:t>
            </a:fld>
            <a:endParaRPr lang="en-US"/>
          </a:p>
        </p:txBody>
      </p:sp>
    </p:spTree>
    <p:extLst>
      <p:ext uri="{BB962C8B-B14F-4D97-AF65-F5344CB8AC3E}">
        <p14:creationId xmlns:p14="http://schemas.microsoft.com/office/powerpoint/2010/main" val="2944481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9F6D68-B86E-5E46-896C-E8FB17E9C202}" type="datetimeFigureOut">
              <a:rPr lang="en-US" smtClean="0"/>
              <a:t>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B510C9-EE44-3B4B-BB4B-8D2F875016F5}" type="slidenum">
              <a:rPr lang="en-US" smtClean="0"/>
              <a:t>‹#›</a:t>
            </a:fld>
            <a:endParaRPr lang="en-US"/>
          </a:p>
        </p:txBody>
      </p:sp>
    </p:spTree>
    <p:extLst>
      <p:ext uri="{BB962C8B-B14F-4D97-AF65-F5344CB8AC3E}">
        <p14:creationId xmlns:p14="http://schemas.microsoft.com/office/powerpoint/2010/main" val="1174125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9F6D68-B86E-5E46-896C-E8FB17E9C202}" type="datetimeFigureOut">
              <a:rPr lang="en-US" smtClean="0"/>
              <a:t>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B510C9-EE44-3B4B-BB4B-8D2F875016F5}" type="slidenum">
              <a:rPr lang="en-US" smtClean="0"/>
              <a:t>‹#›</a:t>
            </a:fld>
            <a:endParaRPr lang="en-US"/>
          </a:p>
        </p:txBody>
      </p:sp>
    </p:spTree>
    <p:extLst>
      <p:ext uri="{BB962C8B-B14F-4D97-AF65-F5344CB8AC3E}">
        <p14:creationId xmlns:p14="http://schemas.microsoft.com/office/powerpoint/2010/main" val="3496182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9F6D68-B86E-5E46-896C-E8FB17E9C202}" type="datetimeFigureOut">
              <a:rPr lang="en-US" smtClean="0"/>
              <a:t>10/20/13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510C9-EE44-3B4B-BB4B-8D2F875016F5}" type="slidenum">
              <a:rPr lang="en-US" smtClean="0"/>
              <a:t>‹#›</a:t>
            </a:fld>
            <a:endParaRPr lang="en-US"/>
          </a:p>
        </p:txBody>
      </p:sp>
    </p:spTree>
    <p:extLst>
      <p:ext uri="{BB962C8B-B14F-4D97-AF65-F5344CB8AC3E}">
        <p14:creationId xmlns:p14="http://schemas.microsoft.com/office/powerpoint/2010/main" val="3096061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7.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4.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38.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tags" Target="../tags/tag5.xml"/><Relationship Id="rId2" Type="http://schemas.openxmlformats.org/officeDocument/2006/relationships/tags" Target="../tags/tag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81.png"/><Relationship Id="rId1" Type="http://schemas.microsoft.com/office/2007/relationships/media" Target="../media/media2.mp4"/><Relationship Id="rId2" Type="http://schemas.openxmlformats.org/officeDocument/2006/relationships/video" Target="../media/media2.mp4"/></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9" Type="http://schemas.openxmlformats.org/officeDocument/2006/relationships/notesSlide" Target="../notesSlides/notesSlide28.xml"/><Relationship Id="rId20" Type="http://schemas.openxmlformats.org/officeDocument/2006/relationships/image" Target="../media/image94.png"/><Relationship Id="rId10" Type="http://schemas.openxmlformats.org/officeDocument/2006/relationships/image" Target="../media/image84.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88.png"/><Relationship Id="rId15" Type="http://schemas.openxmlformats.org/officeDocument/2006/relationships/image" Target="../media/image89.png"/><Relationship Id="rId16" Type="http://schemas.openxmlformats.org/officeDocument/2006/relationships/image" Target="../media/image90.png"/><Relationship Id="rId17" Type="http://schemas.openxmlformats.org/officeDocument/2006/relationships/image" Target="../media/image91.png"/><Relationship Id="rId18" Type="http://schemas.openxmlformats.org/officeDocument/2006/relationships/image" Target="../media/image92.png"/><Relationship Id="rId19" Type="http://schemas.openxmlformats.org/officeDocument/2006/relationships/image" Target="../media/image93.png"/><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tags" Target="../tags/tag13.xml"/><Relationship Id="rId8"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17.png"/></Relationships>
</file>

<file path=ppt/slides/_rels/slide70.xml.rels><?xml version="1.0" encoding="UTF-8" standalone="yes"?>
<Relationships xmlns="http://schemas.openxmlformats.org/package/2006/relationships"><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png"/><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notesSlide" Target="../notesSlides/notesSlide29.xml"/><Relationship Id="rId4" Type="http://schemas.openxmlformats.org/officeDocument/2006/relationships/image" Target="../media/image8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tags" Target="../tags/tag18.xml"/><Relationship Id="rId5" Type="http://schemas.openxmlformats.org/officeDocument/2006/relationships/slideLayout" Target="../slideLayouts/slideLayout2.xml"/><Relationship Id="rId6" Type="http://schemas.openxmlformats.org/officeDocument/2006/relationships/notesSlide" Target="../notesSlides/notesSlide30.xml"/><Relationship Id="rId7" Type="http://schemas.openxmlformats.org/officeDocument/2006/relationships/image" Target="../media/image84.png"/><Relationship Id="rId8" Type="http://schemas.openxmlformats.org/officeDocument/2006/relationships/image" Target="../media/image105.png"/><Relationship Id="rId9" Type="http://schemas.openxmlformats.org/officeDocument/2006/relationships/image" Target="../media/image88.png"/><Relationship Id="rId10" Type="http://schemas.openxmlformats.org/officeDocument/2006/relationships/image" Target="../media/image106.png"/><Relationship Id="rId1" Type="http://schemas.openxmlformats.org/officeDocument/2006/relationships/tags" Target="../tags/tag15.xml"/><Relationship Id="rId2" Type="http://schemas.openxmlformats.org/officeDocument/2006/relationships/tags" Target="../tags/tag1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84.png"/><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jpg"/><Relationship Id="rId3" Type="http://schemas.openxmlformats.org/officeDocument/2006/relationships/image" Target="../media/image10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2.png"/><Relationship Id="rId1" Type="http://schemas.microsoft.com/office/2007/relationships/media" Target="../media/media3.mp4"/><Relationship Id="rId2" Type="http://schemas.openxmlformats.org/officeDocument/2006/relationships/video" Target="../media/media3.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Open-Universe Probability Models for Signal-Based Nuclear Monitoring </a:t>
            </a:r>
            <a:br>
              <a:rPr lang="en-US" dirty="0" smtClean="0"/>
            </a:br>
            <a:endParaRPr lang="en-US" dirty="0"/>
          </a:p>
        </p:txBody>
      </p:sp>
      <p:sp>
        <p:nvSpPr>
          <p:cNvPr id="3" name="Subtitle 2"/>
          <p:cNvSpPr>
            <a:spLocks noGrp="1"/>
          </p:cNvSpPr>
          <p:nvPr>
            <p:ph type="subTitle" idx="1"/>
          </p:nvPr>
        </p:nvSpPr>
        <p:spPr>
          <a:xfrm>
            <a:off x="1371600" y="3429000"/>
            <a:ext cx="6400800" cy="2819400"/>
          </a:xfrm>
        </p:spPr>
        <p:txBody>
          <a:bodyPr>
            <a:normAutofit fontScale="55000" lnSpcReduction="20000"/>
          </a:bodyPr>
          <a:lstStyle/>
          <a:p>
            <a:r>
              <a:rPr lang="en-US" sz="5100" dirty="0" smtClean="0">
                <a:solidFill>
                  <a:schemeClr val="tx1">
                    <a:lumMod val="50000"/>
                    <a:lumOff val="50000"/>
                  </a:schemeClr>
                </a:solidFill>
              </a:rPr>
              <a:t>Dave Moore</a:t>
            </a:r>
          </a:p>
          <a:p>
            <a:endParaRPr lang="en-US" dirty="0" smtClean="0"/>
          </a:p>
          <a:p>
            <a:r>
              <a:rPr lang="en-US" dirty="0" smtClean="0"/>
              <a:t>UC Berkeley EECS PhD Qualifying Exam</a:t>
            </a:r>
          </a:p>
          <a:p>
            <a:r>
              <a:rPr lang="en-US" dirty="0" smtClean="0"/>
              <a:t>October 21, 2013</a:t>
            </a:r>
          </a:p>
          <a:p>
            <a:r>
              <a:rPr lang="en-US" dirty="0" smtClean="0"/>
              <a:t>Advisor: Stuart </a:t>
            </a:r>
            <a:r>
              <a:rPr lang="en-US" dirty="0" smtClean="0"/>
              <a:t>Russell</a:t>
            </a:r>
          </a:p>
          <a:p>
            <a:r>
              <a:rPr lang="en-US" dirty="0" smtClean="0"/>
              <a:t>Committee: Doug </a:t>
            </a:r>
            <a:r>
              <a:rPr lang="en-US" dirty="0" err="1" smtClean="0"/>
              <a:t>Dreger</a:t>
            </a:r>
            <a:r>
              <a:rPr lang="en-US" dirty="0" smtClean="0"/>
              <a:t>, </a:t>
            </a:r>
            <a:r>
              <a:rPr lang="en-US" dirty="0" err="1" smtClean="0"/>
              <a:t>Jitendra</a:t>
            </a:r>
            <a:r>
              <a:rPr lang="en-US" dirty="0" smtClean="0"/>
              <a:t> Malik, Martin Wainwright</a:t>
            </a:r>
            <a:endParaRPr lang="en-US" dirty="0" smtClean="0"/>
          </a:p>
          <a:p>
            <a:endParaRPr lang="en-US" dirty="0" smtClean="0"/>
          </a:p>
          <a:p>
            <a:r>
              <a:rPr lang="en-US" dirty="0" smtClean="0"/>
              <a:t>Joint work with Kevin </a:t>
            </a:r>
            <a:r>
              <a:rPr lang="en-US" dirty="0" err="1" smtClean="0"/>
              <a:t>Mayeda</a:t>
            </a:r>
            <a:r>
              <a:rPr lang="en-US" dirty="0" smtClean="0"/>
              <a:t>, Steve Myers, </a:t>
            </a:r>
          </a:p>
          <a:p>
            <a:r>
              <a:rPr lang="en-US" dirty="0" smtClean="0"/>
              <a:t>Min </a:t>
            </a:r>
            <a:r>
              <a:rPr lang="en-US" dirty="0" err="1" smtClean="0"/>
              <a:t>Joon</a:t>
            </a:r>
            <a:r>
              <a:rPr lang="en-US" dirty="0" smtClean="0"/>
              <a:t> </a:t>
            </a:r>
            <a:r>
              <a:rPr lang="en-US" dirty="0" err="1" smtClean="0"/>
              <a:t>Seo</a:t>
            </a:r>
            <a:r>
              <a:rPr lang="en-US" dirty="0" smtClean="0"/>
              <a:t>, Alex Ding </a:t>
            </a:r>
            <a:endParaRPr lang="en-US" dirty="0"/>
          </a:p>
        </p:txBody>
      </p:sp>
    </p:spTree>
    <p:extLst>
      <p:ext uri="{BB962C8B-B14F-4D97-AF65-F5344CB8AC3E}">
        <p14:creationId xmlns:p14="http://schemas.microsoft.com/office/powerpoint/2010/main" val="151543119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International Monitoring System (IMS)</a:t>
            </a:r>
            <a:endParaRPr lang="en-US" dirty="0"/>
          </a:p>
        </p:txBody>
      </p:sp>
      <p:sp>
        <p:nvSpPr>
          <p:cNvPr id="3" name="Content Placeholder 2"/>
          <p:cNvSpPr>
            <a:spLocks noGrp="1"/>
          </p:cNvSpPr>
          <p:nvPr>
            <p:ph idx="1"/>
          </p:nvPr>
        </p:nvSpPr>
        <p:spPr/>
        <p:txBody>
          <a:bodyPr/>
          <a:lstStyle/>
          <a:p>
            <a:r>
              <a:rPr lang="en-US" dirty="0"/>
              <a:t>Established by the Comprehensive Nuclear Test Ban Treaty (CTBT</a:t>
            </a:r>
            <a:r>
              <a:rPr lang="en-US" dirty="0" smtClean="0"/>
              <a:t>).</a:t>
            </a:r>
          </a:p>
          <a:p>
            <a:r>
              <a:rPr lang="en-US" dirty="0" smtClean="0"/>
              <a:t>Network </a:t>
            </a:r>
            <a:r>
              <a:rPr lang="en-US" dirty="0" smtClean="0"/>
              <a:t>of 170 seismic stations </a:t>
            </a:r>
            <a:r>
              <a:rPr lang="en-US" dirty="0" smtClean="0"/>
              <a:t>worldwide. </a:t>
            </a:r>
          </a:p>
          <a:p>
            <a:r>
              <a:rPr lang="en-US" dirty="0"/>
              <a:t>A</a:t>
            </a:r>
            <a:r>
              <a:rPr lang="en-US" dirty="0" smtClean="0"/>
              <a:t>lso </a:t>
            </a:r>
            <a:r>
              <a:rPr lang="en-US" dirty="0" smtClean="0"/>
              <a:t>includes </a:t>
            </a:r>
            <a:r>
              <a:rPr lang="en-US" dirty="0" err="1" smtClean="0"/>
              <a:t>hydroacoustic</a:t>
            </a:r>
            <a:r>
              <a:rPr lang="en-US" dirty="0" smtClean="0"/>
              <a:t>, infrasound, and radionuclide sensors. </a:t>
            </a:r>
            <a:r>
              <a:rPr lang="en-US" dirty="0" smtClean="0"/>
              <a:t>Currently 85% complete.</a:t>
            </a:r>
            <a:endParaRPr lang="en-US" dirty="0" smtClean="0"/>
          </a:p>
          <a:p>
            <a:r>
              <a:rPr lang="en-US" dirty="0" smtClean="0"/>
              <a:t>Data </a:t>
            </a:r>
            <a:r>
              <a:rPr lang="en-US" dirty="0" smtClean="0"/>
              <a:t>are collected and processed at the International Data Center (IDC) in Vienna.</a:t>
            </a:r>
          </a:p>
          <a:p>
            <a:endParaRPr lang="en-US" dirty="0"/>
          </a:p>
        </p:txBody>
      </p:sp>
    </p:spTree>
    <p:extLst>
      <p:ext uri="{BB962C8B-B14F-4D97-AF65-F5344CB8AC3E}">
        <p14:creationId xmlns:p14="http://schemas.microsoft.com/office/powerpoint/2010/main" val="12852228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at the IDC</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Automatically extracts</a:t>
            </a:r>
            <a:r>
              <a:rPr lang="en-US" dirty="0" smtClean="0"/>
              <a:t> </a:t>
            </a:r>
            <a:r>
              <a:rPr lang="en-US" dirty="0" smtClean="0"/>
              <a:t>“detections” from </a:t>
            </a:r>
            <a:r>
              <a:rPr lang="en-US" dirty="0" err="1" smtClean="0"/>
              <a:t>thresholding</a:t>
            </a:r>
            <a:r>
              <a:rPr lang="en-US" dirty="0" smtClean="0"/>
              <a:t> signal </a:t>
            </a:r>
            <a:r>
              <a:rPr lang="en-US" dirty="0" smtClean="0"/>
              <a:t>at each station.</a:t>
            </a:r>
          </a:p>
          <a:p>
            <a:r>
              <a:rPr lang="en-US" dirty="0" smtClean="0"/>
              <a:t>“</a:t>
            </a:r>
            <a:r>
              <a:rPr lang="en-US" dirty="0"/>
              <a:t>G</a:t>
            </a:r>
            <a:r>
              <a:rPr lang="en-US" dirty="0" smtClean="0"/>
              <a:t>lobal </a:t>
            </a:r>
            <a:r>
              <a:rPr lang="en-US" dirty="0" smtClean="0"/>
              <a:t>association” system greedily constructs events by </a:t>
            </a:r>
            <a:r>
              <a:rPr lang="en-US" dirty="0" smtClean="0"/>
              <a:t>clustering and inverting </a:t>
            </a:r>
            <a:r>
              <a:rPr lang="en-US" dirty="0" smtClean="0"/>
              <a:t>detections.</a:t>
            </a:r>
          </a:p>
          <a:p>
            <a:r>
              <a:rPr lang="en-US" dirty="0" smtClean="0"/>
              <a:t>Human analysts review </a:t>
            </a:r>
            <a:endParaRPr lang="en-US" dirty="0" smtClean="0"/>
          </a:p>
          <a:p>
            <a:pPr marL="0" indent="0">
              <a:buNone/>
            </a:pPr>
            <a:r>
              <a:rPr lang="en-US" dirty="0" smtClean="0"/>
              <a:t>    and improve the </a:t>
            </a:r>
          </a:p>
          <a:p>
            <a:pPr marL="0" indent="0">
              <a:buNone/>
            </a:pPr>
            <a:r>
              <a:rPr lang="en-US" dirty="0" smtClean="0"/>
              <a:t>    automated output.</a:t>
            </a:r>
          </a:p>
          <a:p>
            <a:r>
              <a:rPr lang="en-US" dirty="0" smtClean="0"/>
              <a:t>Resulting bulletin is </a:t>
            </a:r>
          </a:p>
          <a:p>
            <a:pPr marL="0" indent="0">
              <a:buNone/>
            </a:pPr>
            <a:r>
              <a:rPr lang="en-US" dirty="0" smtClean="0"/>
              <a:t>    distributed to member </a:t>
            </a:r>
          </a:p>
          <a:p>
            <a:pPr marL="0" indent="0">
              <a:buNone/>
            </a:pPr>
            <a:r>
              <a:rPr lang="en-US" dirty="0"/>
              <a:t> </a:t>
            </a:r>
            <a:r>
              <a:rPr lang="en-US" dirty="0" smtClean="0"/>
              <a:t>   states. </a:t>
            </a:r>
            <a:endParaRPr lang="en-US" dirty="0"/>
          </a:p>
        </p:txBody>
      </p:sp>
      <p:pic>
        <p:nvPicPr>
          <p:cNvPr id="4" name="Picture 3"/>
          <p:cNvPicPr>
            <a:picLocks noChangeAspect="1"/>
          </p:cNvPicPr>
          <p:nvPr/>
        </p:nvPicPr>
        <p:blipFill>
          <a:blip r:embed="rId3"/>
          <a:stretch>
            <a:fillRect/>
          </a:stretch>
        </p:blipFill>
        <p:spPr>
          <a:xfrm>
            <a:off x="5181600" y="3429000"/>
            <a:ext cx="3962400" cy="2639948"/>
          </a:xfrm>
          <a:prstGeom prst="rect">
            <a:avLst/>
          </a:prstGeom>
        </p:spPr>
      </p:pic>
    </p:spTree>
    <p:extLst>
      <p:ext uri="{BB962C8B-B14F-4D97-AF65-F5344CB8AC3E}">
        <p14:creationId xmlns:p14="http://schemas.microsoft.com/office/powerpoint/2010/main" val="12583074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smtClean="0"/>
              <a:t>“If the U.S. scrupulously restricts itself to zero yield while other nations may conduct experiments </a:t>
            </a:r>
            <a:r>
              <a:rPr lang="en-US" b="1" dirty="0" smtClean="0"/>
              <a:t>up to the threshold of international detectability</a:t>
            </a:r>
            <a:r>
              <a:rPr lang="en-US" dirty="0" smtClean="0"/>
              <a:t>, we would be at an intolerable disadvantage.”</a:t>
            </a:r>
          </a:p>
          <a:p>
            <a:pPr marL="0" indent="0">
              <a:buNone/>
            </a:pPr>
            <a:endParaRPr lang="en-US" sz="2400" dirty="0" smtClean="0">
              <a:solidFill>
                <a:schemeClr val="tx1">
                  <a:lumMod val="50000"/>
                  <a:lumOff val="50000"/>
                </a:schemeClr>
              </a:solidFill>
            </a:endParaRPr>
          </a:p>
          <a:p>
            <a:pPr marL="0" indent="0">
              <a:buNone/>
            </a:pPr>
            <a:r>
              <a:rPr lang="en-US" sz="2400" dirty="0" smtClean="0">
                <a:solidFill>
                  <a:schemeClr val="tx1">
                    <a:lumMod val="50000"/>
                    <a:lumOff val="50000"/>
                  </a:schemeClr>
                </a:solidFill>
              </a:rPr>
              <a:t>C. Paul Robinson, Director of Sandia National Labs</a:t>
            </a:r>
          </a:p>
          <a:p>
            <a:pPr marL="0" indent="0">
              <a:buNone/>
            </a:pPr>
            <a:r>
              <a:rPr lang="en-US" sz="2400" dirty="0" smtClean="0">
                <a:solidFill>
                  <a:schemeClr val="tx1">
                    <a:lumMod val="50000"/>
                    <a:lumOff val="50000"/>
                  </a:schemeClr>
                </a:solidFill>
              </a:rPr>
              <a:t>1999 testimony to US Senate Armed Services Committee</a:t>
            </a:r>
            <a:endParaRPr lang="en-US" sz="2400" dirty="0">
              <a:solidFill>
                <a:schemeClr val="tx1">
                  <a:lumMod val="50000"/>
                  <a:lumOff val="50000"/>
                </a:schemeClr>
              </a:solidFill>
            </a:endParaRPr>
          </a:p>
        </p:txBody>
      </p:sp>
    </p:spTree>
    <p:extLst>
      <p:ext uri="{BB962C8B-B14F-4D97-AF65-F5344CB8AC3E}">
        <p14:creationId xmlns:p14="http://schemas.microsoft.com/office/powerpoint/2010/main" val="34409534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Grp="1" noChangeArrowheads="1"/>
          </p:cNvSpPr>
          <p:nvPr>
            <p:ph type="title"/>
          </p:nvPr>
        </p:nvSpPr>
        <p:spPr/>
        <p:txBody>
          <a:bodyPr/>
          <a:lstStyle/>
          <a:p>
            <a:pPr eaLnBrk="1" hangingPunct="1"/>
            <a:r>
              <a:rPr lang="en-US" dirty="0">
                <a:latin typeface="Helvetica" charset="0"/>
                <a:ea typeface="ＭＳ Ｐゴシック" charset="0"/>
              </a:rPr>
              <a:t>Bayesian </a:t>
            </a:r>
            <a:r>
              <a:rPr lang="en-US" dirty="0" smtClean="0">
                <a:latin typeface="Helvetica" charset="0"/>
                <a:ea typeface="ＭＳ Ｐゴシック" charset="0"/>
              </a:rPr>
              <a:t>monitoring</a:t>
            </a:r>
            <a:endParaRPr lang="en-US" dirty="0">
              <a:latin typeface="Helvetica" charset="0"/>
              <a:ea typeface="ＭＳ Ｐゴシック" charset="0"/>
            </a:endParaRPr>
          </a:p>
        </p:txBody>
      </p:sp>
      <p:sp>
        <p:nvSpPr>
          <p:cNvPr id="19460" name="Rectangle 5"/>
          <p:cNvSpPr>
            <a:spLocks noGrp="1" noChangeArrowheads="1"/>
          </p:cNvSpPr>
          <p:nvPr>
            <p:ph type="body" idx="1"/>
          </p:nvPr>
        </p:nvSpPr>
        <p:spPr>
          <a:xfrm>
            <a:off x="457200" y="990600"/>
            <a:ext cx="8229600" cy="5257800"/>
          </a:xfrm>
        </p:spPr>
        <p:txBody>
          <a:bodyPr>
            <a:normAutofit/>
          </a:bodyPr>
          <a:lstStyle/>
          <a:p>
            <a:pPr marL="0" indent="0" eaLnBrk="1" hangingPunct="1">
              <a:buNone/>
            </a:pPr>
            <a:endParaRPr lang="en-US" sz="2400" dirty="0" smtClean="0">
              <a:solidFill>
                <a:srgbClr val="C30004"/>
              </a:solidFill>
              <a:ea typeface="ＭＳ Ｐゴシック" charset="0"/>
              <a:cs typeface="Arial" charset="0"/>
            </a:endParaRPr>
          </a:p>
          <a:p>
            <a:pPr eaLnBrk="1" hangingPunct="1">
              <a:lnSpc>
                <a:spcPct val="110000"/>
              </a:lnSpc>
            </a:pPr>
            <a:r>
              <a:rPr lang="en-US" sz="2400" dirty="0" smtClean="0">
                <a:solidFill>
                  <a:srgbClr val="C30004"/>
                </a:solidFill>
                <a:ea typeface="ＭＳ Ｐゴシック" charset="0"/>
                <a:cs typeface="Arial" charset="0"/>
              </a:rPr>
              <a:t>P(</a:t>
            </a:r>
            <a:r>
              <a:rPr lang="en-US" sz="2400" dirty="0" smtClean="0">
                <a:solidFill>
                  <a:srgbClr val="C30004"/>
                </a:solidFill>
                <a:ea typeface="ＭＳ Ｐゴシック" charset="0"/>
                <a:cs typeface="Arial" charset="0"/>
              </a:rPr>
              <a:t>events) </a:t>
            </a:r>
            <a:r>
              <a:rPr lang="en-US" sz="2400" dirty="0">
                <a:ea typeface="ＭＳ Ｐゴシック" charset="0"/>
                <a:cs typeface="Arial" charset="0"/>
              </a:rPr>
              <a:t>describes </a:t>
            </a:r>
            <a:r>
              <a:rPr lang="en-US" sz="2400" dirty="0">
                <a:solidFill>
                  <a:srgbClr val="C30004"/>
                </a:solidFill>
                <a:ea typeface="ＭＳ Ｐゴシック" charset="0"/>
                <a:cs typeface="Arial" charset="0"/>
              </a:rPr>
              <a:t>prior probability </a:t>
            </a:r>
            <a:r>
              <a:rPr lang="en-US" sz="2400" dirty="0">
                <a:ea typeface="ＭＳ Ｐゴシック" charset="0"/>
                <a:cs typeface="Arial" charset="0"/>
              </a:rPr>
              <a:t>for </a:t>
            </a:r>
            <a:r>
              <a:rPr lang="en-US" sz="2400" dirty="0">
                <a:solidFill>
                  <a:srgbClr val="0000FF"/>
                </a:solidFill>
                <a:ea typeface="ＭＳ Ｐゴシック" charset="0"/>
                <a:cs typeface="Arial" charset="0"/>
              </a:rPr>
              <a:t>events</a:t>
            </a:r>
            <a:endParaRPr lang="en-US" sz="2400" dirty="0">
              <a:ea typeface="ＭＳ Ｐゴシック" charset="0"/>
              <a:cs typeface="Arial" charset="0"/>
            </a:endParaRPr>
          </a:p>
          <a:p>
            <a:pPr eaLnBrk="1" hangingPunct="1">
              <a:lnSpc>
                <a:spcPct val="110000"/>
              </a:lnSpc>
            </a:pPr>
            <a:r>
              <a:rPr lang="en-US" sz="2400" dirty="0" smtClean="0">
                <a:solidFill>
                  <a:srgbClr val="C147B2"/>
                </a:solidFill>
                <a:ea typeface="ＭＳ Ｐゴシック" charset="0"/>
                <a:cs typeface="Arial" charset="0"/>
              </a:rPr>
              <a:t>P(</a:t>
            </a:r>
            <a:r>
              <a:rPr lang="en-US" sz="2400" dirty="0" smtClean="0">
                <a:solidFill>
                  <a:srgbClr val="C147B2"/>
                </a:solidFill>
                <a:ea typeface="ＭＳ Ｐゴシック" charset="0"/>
                <a:cs typeface="Arial" charset="0"/>
              </a:rPr>
              <a:t>signals </a:t>
            </a:r>
            <a:r>
              <a:rPr lang="en-US" sz="2400" dirty="0">
                <a:solidFill>
                  <a:srgbClr val="C147B2"/>
                </a:solidFill>
                <a:ea typeface="ＭＳ Ｐゴシック" charset="0"/>
                <a:cs typeface="Arial" charset="0"/>
              </a:rPr>
              <a:t>| </a:t>
            </a:r>
            <a:r>
              <a:rPr lang="en-US" sz="2400" dirty="0" smtClean="0">
                <a:solidFill>
                  <a:srgbClr val="C147B2"/>
                </a:solidFill>
                <a:ea typeface="ＭＳ Ｐゴシック" charset="0"/>
                <a:cs typeface="Arial" charset="0"/>
              </a:rPr>
              <a:t>events) </a:t>
            </a:r>
            <a:r>
              <a:rPr lang="en-US" sz="2400" dirty="0">
                <a:ea typeface="ＭＳ Ｐゴシック" charset="0"/>
                <a:cs typeface="Arial" charset="0"/>
              </a:rPr>
              <a:t>describes </a:t>
            </a:r>
            <a:r>
              <a:rPr lang="en-US" sz="2400" dirty="0">
                <a:solidFill>
                  <a:srgbClr val="C147B2"/>
                </a:solidFill>
                <a:ea typeface="ＭＳ Ｐゴシック" charset="0"/>
                <a:cs typeface="Arial" charset="0"/>
              </a:rPr>
              <a:t>forward model </a:t>
            </a:r>
            <a:r>
              <a:rPr lang="en-US" sz="2400" dirty="0">
                <a:solidFill>
                  <a:schemeClr val="tx2"/>
                </a:solidFill>
                <a:ea typeface="ＭＳ Ｐゴシック" charset="0"/>
                <a:cs typeface="Arial" charset="0"/>
              </a:rPr>
              <a:t>based on knowledge of </a:t>
            </a:r>
            <a:r>
              <a:rPr lang="en-US" sz="2400" dirty="0">
                <a:solidFill>
                  <a:srgbClr val="0000FF"/>
                </a:solidFill>
                <a:ea typeface="ＭＳ Ｐゴシック" charset="0"/>
                <a:cs typeface="Arial" charset="0"/>
              </a:rPr>
              <a:t>seismology and </a:t>
            </a:r>
            <a:r>
              <a:rPr lang="en-US" sz="2400" dirty="0" err="1">
                <a:solidFill>
                  <a:srgbClr val="0000FF"/>
                </a:solidFill>
                <a:ea typeface="ＭＳ Ｐゴシック" charset="0"/>
                <a:cs typeface="Arial" charset="0"/>
              </a:rPr>
              <a:t>seismometry</a:t>
            </a:r>
            <a:endParaRPr lang="en-US" sz="2400" dirty="0">
              <a:ea typeface="ＭＳ Ｐゴシック" charset="0"/>
              <a:cs typeface="Arial" charset="0"/>
            </a:endParaRPr>
          </a:p>
          <a:p>
            <a:pPr eaLnBrk="1" hangingPunct="1">
              <a:lnSpc>
                <a:spcPct val="110000"/>
              </a:lnSpc>
            </a:pPr>
            <a:r>
              <a:rPr lang="en-US" sz="2400" dirty="0" smtClean="0">
                <a:ea typeface="ＭＳ Ｐゴシック" charset="0"/>
                <a:cs typeface="Arial" charset="0"/>
              </a:rPr>
              <a:t>Given </a:t>
            </a:r>
            <a:r>
              <a:rPr lang="en-US" sz="2400" dirty="0">
                <a:ea typeface="ＭＳ Ｐゴシック" charset="0"/>
                <a:cs typeface="Arial" charset="0"/>
              </a:rPr>
              <a:t>new </a:t>
            </a:r>
            <a:r>
              <a:rPr lang="en-US" sz="2400" dirty="0" smtClean="0">
                <a:ea typeface="ＭＳ Ｐゴシック" charset="0"/>
                <a:cs typeface="Arial" charset="0"/>
              </a:rPr>
              <a:t>signals, compute </a:t>
            </a:r>
            <a:r>
              <a:rPr lang="en-US" sz="2400" dirty="0" smtClean="0">
                <a:solidFill>
                  <a:srgbClr val="008000"/>
                </a:solidFill>
                <a:ea typeface="ＭＳ Ｐゴシック" charset="0"/>
                <a:cs typeface="Arial" charset="0"/>
              </a:rPr>
              <a:t>posterior</a:t>
            </a:r>
            <a:r>
              <a:rPr lang="en-US" sz="2400" b="1" dirty="0" smtClean="0">
                <a:solidFill>
                  <a:srgbClr val="008000"/>
                </a:solidFill>
                <a:ea typeface="ＭＳ Ｐゴシック" charset="0"/>
                <a:cs typeface="Arial" charset="0"/>
              </a:rPr>
              <a:t> </a:t>
            </a:r>
            <a:r>
              <a:rPr lang="en-US" sz="2400" dirty="0" smtClean="0">
                <a:solidFill>
                  <a:srgbClr val="008000"/>
                </a:solidFill>
                <a:ea typeface="ＭＳ Ｐゴシック" charset="0"/>
                <a:cs typeface="Arial" charset="0"/>
              </a:rPr>
              <a:t>probability</a:t>
            </a:r>
            <a:endParaRPr lang="en-US" sz="2400" dirty="0">
              <a:solidFill>
                <a:srgbClr val="008000"/>
              </a:solidFill>
              <a:ea typeface="ＭＳ Ｐゴシック" charset="0"/>
              <a:cs typeface="Arial" charset="0"/>
            </a:endParaRPr>
          </a:p>
          <a:p>
            <a:pPr lvl="1" eaLnBrk="1" hangingPunct="1">
              <a:lnSpc>
                <a:spcPct val="110000"/>
              </a:lnSpc>
              <a:buFont typeface="Wingdings" charset="0"/>
              <a:buNone/>
            </a:pPr>
            <a:r>
              <a:rPr lang="en-US" dirty="0">
                <a:cs typeface="Arial" charset="0"/>
              </a:rPr>
              <a:t>  </a:t>
            </a:r>
            <a:r>
              <a:rPr lang="en-US" sz="2400" dirty="0">
                <a:cs typeface="Arial" charset="0"/>
              </a:rPr>
              <a:t>  </a:t>
            </a:r>
            <a:r>
              <a:rPr lang="en-US" sz="2400" dirty="0">
                <a:solidFill>
                  <a:srgbClr val="009900"/>
                </a:solidFill>
                <a:cs typeface="Arial" charset="0"/>
              </a:rPr>
              <a:t>P</a:t>
            </a:r>
            <a:r>
              <a:rPr lang="en-US" sz="2400" dirty="0" smtClean="0">
                <a:solidFill>
                  <a:srgbClr val="009900"/>
                </a:solidFill>
                <a:cs typeface="Arial" charset="0"/>
              </a:rPr>
              <a:t>(events | signals)</a:t>
            </a:r>
            <a:r>
              <a:rPr lang="en-US" sz="2400" dirty="0" smtClean="0">
                <a:solidFill>
                  <a:srgbClr val="C147B2"/>
                </a:solidFill>
                <a:cs typeface="Arial" charset="0"/>
              </a:rPr>
              <a:t> </a:t>
            </a:r>
            <a:r>
              <a:rPr lang="en-US" sz="2400" dirty="0"/>
              <a:t>∝</a:t>
            </a:r>
            <a:r>
              <a:rPr lang="en-US" sz="2400" dirty="0" smtClean="0">
                <a:solidFill>
                  <a:srgbClr val="C147B2"/>
                </a:solidFill>
                <a:cs typeface="Arial" charset="0"/>
              </a:rPr>
              <a:t> </a:t>
            </a:r>
            <a:r>
              <a:rPr lang="en-US" sz="2400" dirty="0" smtClean="0">
                <a:solidFill>
                  <a:srgbClr val="C147B2"/>
                </a:solidFill>
                <a:cs typeface="Arial" charset="0"/>
              </a:rPr>
              <a:t>P(</a:t>
            </a:r>
            <a:r>
              <a:rPr lang="en-US" sz="2400" dirty="0" smtClean="0">
                <a:solidFill>
                  <a:srgbClr val="C147B2"/>
                </a:solidFill>
                <a:cs typeface="Arial" charset="0"/>
              </a:rPr>
              <a:t>signals </a:t>
            </a:r>
            <a:r>
              <a:rPr lang="en-US" sz="2400" dirty="0">
                <a:solidFill>
                  <a:srgbClr val="C147B2"/>
                </a:solidFill>
                <a:cs typeface="Arial" charset="0"/>
              </a:rPr>
              <a:t>| </a:t>
            </a:r>
            <a:r>
              <a:rPr lang="en-US" sz="2400" dirty="0" smtClean="0">
                <a:solidFill>
                  <a:srgbClr val="C147B2"/>
                </a:solidFill>
                <a:cs typeface="Arial" charset="0"/>
              </a:rPr>
              <a:t>events) </a:t>
            </a:r>
            <a:r>
              <a:rPr lang="en-US" sz="2400" dirty="0" smtClean="0">
                <a:solidFill>
                  <a:srgbClr val="C30004"/>
                </a:solidFill>
                <a:cs typeface="Arial" charset="0"/>
              </a:rPr>
              <a:t>P(</a:t>
            </a:r>
            <a:r>
              <a:rPr lang="en-US" sz="2400" dirty="0" smtClean="0">
                <a:solidFill>
                  <a:srgbClr val="C30004"/>
                </a:solidFill>
                <a:cs typeface="Arial" charset="0"/>
              </a:rPr>
              <a:t>events) </a:t>
            </a:r>
          </a:p>
          <a:p>
            <a:pPr marL="514350" indent="-457200" eaLnBrk="1" hangingPunct="1">
              <a:buNone/>
            </a:pPr>
            <a:r>
              <a:rPr lang="en-US" sz="2400" dirty="0" smtClean="0">
                <a:cs typeface="Arial" charset="0"/>
              </a:rPr>
              <a:t>Advantages: </a:t>
            </a:r>
            <a:endParaRPr lang="en-US" sz="2400" dirty="0" smtClean="0">
              <a:cs typeface="Arial" charset="0"/>
            </a:endParaRPr>
          </a:p>
          <a:p>
            <a:pPr marL="514350" indent="-457200"/>
            <a:r>
              <a:rPr lang="en-US" sz="2400" dirty="0">
                <a:cs typeface="Arial" charset="0"/>
              </a:rPr>
              <a:t>Better models =&gt; better results</a:t>
            </a:r>
          </a:p>
          <a:p>
            <a:pPr marL="514350" indent="-457200" eaLnBrk="1" hangingPunct="1"/>
            <a:r>
              <a:rPr lang="en-US" sz="2400" dirty="0" smtClean="0">
                <a:cs typeface="Arial" charset="0"/>
              </a:rPr>
              <a:t>Principled </a:t>
            </a:r>
            <a:r>
              <a:rPr lang="en-US" sz="2400" dirty="0" smtClean="0">
                <a:cs typeface="Arial" charset="0"/>
              </a:rPr>
              <a:t>handling of </a:t>
            </a:r>
            <a:r>
              <a:rPr lang="en-US" sz="2400" dirty="0" smtClean="0">
                <a:cs typeface="Arial" charset="0"/>
              </a:rPr>
              <a:t>uncertainty:</a:t>
            </a:r>
          </a:p>
          <a:p>
            <a:pPr marL="914400" lvl="1" indent="-457200"/>
            <a:r>
              <a:rPr lang="en-US" sz="2000" dirty="0" smtClean="0">
                <a:cs typeface="Arial" charset="0"/>
              </a:rPr>
              <a:t>integration </a:t>
            </a:r>
            <a:r>
              <a:rPr lang="en-US" sz="2000" dirty="0" smtClean="0">
                <a:cs typeface="Arial" charset="0"/>
              </a:rPr>
              <a:t>of multiple </a:t>
            </a:r>
            <a:r>
              <a:rPr lang="en-US" sz="2000" dirty="0" smtClean="0">
                <a:cs typeface="Arial" charset="0"/>
              </a:rPr>
              <a:t>sensors</a:t>
            </a:r>
            <a:endParaRPr lang="en-US" sz="2000" dirty="0" smtClean="0">
              <a:cs typeface="Arial" charset="0"/>
            </a:endParaRPr>
          </a:p>
          <a:p>
            <a:pPr marL="914400" lvl="1" indent="-457200"/>
            <a:r>
              <a:rPr lang="en-US" sz="2000" dirty="0">
                <a:cs typeface="Arial" charset="0"/>
              </a:rPr>
              <a:t>u</a:t>
            </a:r>
            <a:r>
              <a:rPr lang="en-US" sz="2000" dirty="0" smtClean="0">
                <a:cs typeface="Arial" charset="0"/>
              </a:rPr>
              <a:t>ses </a:t>
            </a:r>
            <a:r>
              <a:rPr lang="en-US" sz="2000" dirty="0" smtClean="0">
                <a:cs typeface="Arial" charset="0"/>
              </a:rPr>
              <a:t>ALL the data</a:t>
            </a:r>
          </a:p>
        </p:txBody>
      </p:sp>
    </p:spTree>
    <p:extLst>
      <p:ext uri="{BB962C8B-B14F-4D97-AF65-F5344CB8AC3E}">
        <p14:creationId xmlns:p14="http://schemas.microsoft.com/office/powerpoint/2010/main" val="293047815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FB8D3B7A-EEC7-E542-8AF4-7C0EF3311E27}" type="slidenum">
              <a:rPr lang="en-US" sz="1400"/>
              <a:pPr eaLnBrk="1" hangingPunct="1"/>
              <a:t>14</a:t>
            </a:fld>
            <a:endParaRPr lang="en-US" sz="1400"/>
          </a:p>
        </p:txBody>
      </p:sp>
      <p:sp>
        <p:nvSpPr>
          <p:cNvPr id="21507" name="Rectangle 2"/>
          <p:cNvSpPr>
            <a:spLocks noGrp="1" noChangeArrowheads="1"/>
          </p:cNvSpPr>
          <p:nvPr>
            <p:ph type="title"/>
          </p:nvPr>
        </p:nvSpPr>
        <p:spPr>
          <a:xfrm>
            <a:off x="0" y="0"/>
            <a:ext cx="9144000" cy="914400"/>
          </a:xfrm>
        </p:spPr>
        <p:txBody>
          <a:bodyPr/>
          <a:lstStyle/>
          <a:p>
            <a:pPr eaLnBrk="1" hangingPunct="1"/>
            <a:r>
              <a:rPr lang="en-US" sz="3200">
                <a:latin typeface="Helvetica" charset="0"/>
                <a:ea typeface="ＭＳ Ｐゴシック" charset="0"/>
              </a:rPr>
              <a:t>Detection-based and signal-based monitoring</a:t>
            </a:r>
            <a:endParaRPr lang="en-US">
              <a:latin typeface="Helvetica" charset="0"/>
              <a:ea typeface="ＭＳ Ｐゴシック" charset="0"/>
            </a:endParaRPr>
          </a:p>
        </p:txBody>
      </p:sp>
      <p:sp>
        <p:nvSpPr>
          <p:cNvPr id="21508"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1509"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21510" name="Picture 13"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64734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3CE40140-4961-9F40-B9F0-D535D10A3485}" type="slidenum">
              <a:rPr lang="en-US" sz="1400"/>
              <a:pPr eaLnBrk="1" hangingPunct="1"/>
              <a:t>15</a:t>
            </a:fld>
            <a:endParaRPr lang="en-US" sz="1400"/>
          </a:p>
        </p:txBody>
      </p:sp>
      <p:sp>
        <p:nvSpPr>
          <p:cNvPr id="23555" name="Rectangle 2"/>
          <p:cNvSpPr>
            <a:spLocks noGrp="1" noChangeArrowheads="1"/>
          </p:cNvSpPr>
          <p:nvPr>
            <p:ph type="title"/>
          </p:nvPr>
        </p:nvSpPr>
        <p:spPr>
          <a:xfrm>
            <a:off x="0" y="0"/>
            <a:ext cx="9144000" cy="914400"/>
          </a:xfrm>
        </p:spPr>
        <p:txBody>
          <a:bodyPr/>
          <a:lstStyle/>
          <a:p>
            <a:pPr eaLnBrk="1" hangingPunct="1"/>
            <a:r>
              <a:rPr lang="en-US" sz="3200">
                <a:latin typeface="Helvetica" charset="0"/>
                <a:ea typeface="ＭＳ Ｐゴシック" charset="0"/>
              </a:rPr>
              <a:t>Detection-based and signal-based monitoring</a:t>
            </a:r>
            <a:endParaRPr lang="en-US">
              <a:latin typeface="Helvetica" charset="0"/>
              <a:ea typeface="ＭＳ Ｐゴシック" charset="0"/>
            </a:endParaRPr>
          </a:p>
        </p:txBody>
      </p:sp>
      <p:sp>
        <p:nvSpPr>
          <p:cNvPr id="23556" name="Text Box 4"/>
          <p:cNvSpPr txBox="1">
            <a:spLocks noChangeArrowheads="1"/>
          </p:cNvSpPr>
          <p:nvPr/>
        </p:nvSpPr>
        <p:spPr bwMode="auto">
          <a:xfrm>
            <a:off x="200025" y="3835400"/>
            <a:ext cx="1804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3557"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cs typeface="Arial" charset="0"/>
              </a:rPr>
              <a:t>waveform signals</a:t>
            </a:r>
          </a:p>
        </p:txBody>
      </p:sp>
      <p:sp>
        <p:nvSpPr>
          <p:cNvPr id="23558"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59" name="Line 8"/>
          <p:cNvSpPr>
            <a:spLocks noChangeShapeType="1"/>
          </p:cNvSpPr>
          <p:nvPr/>
        </p:nvSpPr>
        <p:spPr bwMode="auto">
          <a:xfrm>
            <a:off x="3168650" y="4052888"/>
            <a:ext cx="3276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0" name="Line 10"/>
          <p:cNvSpPr>
            <a:spLocks noChangeShapeType="1"/>
          </p:cNvSpPr>
          <p:nvPr/>
        </p:nvSpPr>
        <p:spPr bwMode="auto">
          <a:xfrm flipV="1">
            <a:off x="4845050" y="4129088"/>
            <a:ext cx="0" cy="106680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3561" name="Text Box 17"/>
          <p:cNvSpPr txBox="1">
            <a:spLocks noChangeArrowheads="1"/>
          </p:cNvSpPr>
          <p:nvPr/>
        </p:nvSpPr>
        <p:spPr bwMode="auto">
          <a:xfrm>
            <a:off x="3187700" y="4368800"/>
            <a:ext cx="16589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pic>
        <p:nvPicPr>
          <p:cNvPr id="23562" name="Picture 13"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3" name="Group 14"/>
          <p:cNvGrpSpPr>
            <a:grpSpLocks/>
          </p:cNvGrpSpPr>
          <p:nvPr/>
        </p:nvGrpSpPr>
        <p:grpSpPr bwMode="auto">
          <a:xfrm>
            <a:off x="3173413" y="3987800"/>
            <a:ext cx="3263900" cy="149225"/>
            <a:chOff x="3026734" y="3204950"/>
            <a:chExt cx="3264124" cy="201793"/>
          </a:xfrm>
        </p:grpSpPr>
        <p:sp>
          <p:nvSpPr>
            <p:cNvPr id="23564" name="Rectangle 15"/>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3565" name="Straight Connector 16"/>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3566" name="Straight Connector 17"/>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3567" name="Straight Connector 18"/>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3568" name="Straight Connector 19"/>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Tree>
    <p:extLst>
      <p:ext uri="{BB962C8B-B14F-4D97-AF65-F5344CB8AC3E}">
        <p14:creationId xmlns:p14="http://schemas.microsoft.com/office/powerpoint/2010/main" val="27181271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D6A8ABE6-B79F-2148-BAA1-CBD07E6D27FE}" type="slidenum">
              <a:rPr lang="en-US" sz="1400"/>
              <a:pPr eaLnBrk="1" hangingPunct="1"/>
              <a:t>16</a:t>
            </a:fld>
            <a:endParaRPr lang="en-US" sz="1400"/>
          </a:p>
        </p:txBody>
      </p:sp>
      <p:sp>
        <p:nvSpPr>
          <p:cNvPr id="25603" name="Rectangle 2"/>
          <p:cNvSpPr>
            <a:spLocks noGrp="1" noChangeArrowheads="1"/>
          </p:cNvSpPr>
          <p:nvPr>
            <p:ph type="title"/>
          </p:nvPr>
        </p:nvSpPr>
        <p:spPr>
          <a:xfrm>
            <a:off x="0" y="0"/>
            <a:ext cx="9144000" cy="914400"/>
          </a:xfrm>
        </p:spPr>
        <p:txBody>
          <a:bodyPr/>
          <a:lstStyle/>
          <a:p>
            <a:pPr eaLnBrk="1" hangingPunct="1"/>
            <a:r>
              <a:rPr lang="en-US" sz="3200" dirty="0">
                <a:latin typeface="Helvetica" charset="0"/>
                <a:ea typeface="ＭＳ Ｐゴシック" charset="0"/>
              </a:rPr>
              <a:t>Detection-based </a:t>
            </a:r>
            <a:r>
              <a:rPr lang="en-US" sz="3200" dirty="0" smtClean="0">
                <a:latin typeface="Helvetica" charset="0"/>
                <a:ea typeface="ＭＳ Ｐゴシック" charset="0"/>
              </a:rPr>
              <a:t>and signal</a:t>
            </a:r>
            <a:r>
              <a:rPr lang="en-US" sz="3200" dirty="0">
                <a:latin typeface="Helvetica" charset="0"/>
                <a:ea typeface="ＭＳ Ｐゴシック" charset="0"/>
              </a:rPr>
              <a:t>-based monitoring</a:t>
            </a:r>
            <a:endParaRPr lang="en-US" dirty="0">
              <a:latin typeface="Helvetica" charset="0"/>
              <a:ea typeface="ＭＳ Ｐゴシック" charset="0"/>
            </a:endParaRPr>
          </a:p>
        </p:txBody>
      </p:sp>
      <p:sp>
        <p:nvSpPr>
          <p:cNvPr id="25604" name="Text Box 3"/>
          <p:cNvSpPr txBox="1">
            <a:spLocks noChangeArrowheads="1"/>
          </p:cNvSpPr>
          <p:nvPr/>
        </p:nvSpPr>
        <p:spPr bwMode="auto">
          <a:xfrm>
            <a:off x="184150" y="1843088"/>
            <a:ext cx="1231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events</a:t>
            </a:r>
          </a:p>
        </p:txBody>
      </p:sp>
      <p:sp>
        <p:nvSpPr>
          <p:cNvPr id="25605" name="Text Box 4"/>
          <p:cNvSpPr txBox="1">
            <a:spLocks noChangeArrowheads="1"/>
          </p:cNvSpPr>
          <p:nvPr/>
        </p:nvSpPr>
        <p:spPr bwMode="auto">
          <a:xfrm>
            <a:off x="200025" y="3835400"/>
            <a:ext cx="1804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5606"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5608"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09" name="Line 8"/>
          <p:cNvSpPr>
            <a:spLocks noChangeShapeType="1"/>
          </p:cNvSpPr>
          <p:nvPr/>
        </p:nvSpPr>
        <p:spPr bwMode="auto">
          <a:xfrm>
            <a:off x="3168650" y="4052888"/>
            <a:ext cx="3276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0" name="Line 9"/>
          <p:cNvSpPr>
            <a:spLocks noChangeShapeType="1"/>
          </p:cNvSpPr>
          <p:nvPr/>
        </p:nvSpPr>
        <p:spPr bwMode="auto">
          <a:xfrm>
            <a:off x="3092450" y="2147888"/>
            <a:ext cx="5486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1" name="Line 10"/>
          <p:cNvSpPr>
            <a:spLocks noChangeShapeType="1"/>
          </p:cNvSpPr>
          <p:nvPr/>
        </p:nvSpPr>
        <p:spPr bwMode="auto">
          <a:xfrm flipV="1">
            <a:off x="4845050" y="4129088"/>
            <a:ext cx="0" cy="106680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5612" name="Line 11"/>
          <p:cNvSpPr>
            <a:spLocks noChangeShapeType="1"/>
          </p:cNvSpPr>
          <p:nvPr/>
        </p:nvSpPr>
        <p:spPr bwMode="auto">
          <a:xfrm flipV="1">
            <a:off x="3592513" y="2224088"/>
            <a:ext cx="0" cy="1828800"/>
          </a:xfrm>
          <a:prstGeom prst="line">
            <a:avLst/>
          </a:prstGeom>
          <a:noFill/>
          <a:ln w="38100">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5613" name="Text Box 17"/>
          <p:cNvSpPr txBox="1">
            <a:spLocks noChangeArrowheads="1"/>
          </p:cNvSpPr>
          <p:nvPr/>
        </p:nvSpPr>
        <p:spPr bwMode="auto">
          <a:xfrm>
            <a:off x="3187700" y="4368800"/>
            <a:ext cx="16589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pic>
        <p:nvPicPr>
          <p:cNvPr id="25614" name="Picture 13"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15" name="Group 14"/>
          <p:cNvGrpSpPr>
            <a:grpSpLocks/>
          </p:cNvGrpSpPr>
          <p:nvPr/>
        </p:nvGrpSpPr>
        <p:grpSpPr bwMode="auto">
          <a:xfrm>
            <a:off x="3173413" y="3987800"/>
            <a:ext cx="3263900" cy="149225"/>
            <a:chOff x="3026734" y="3204950"/>
            <a:chExt cx="3264124" cy="201793"/>
          </a:xfrm>
        </p:grpSpPr>
        <p:sp>
          <p:nvSpPr>
            <p:cNvPr id="25618" name="Rectangle 15"/>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5619" name="Straight Connector 16"/>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5620" name="Straight Connector 17"/>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5621" name="Straight Connector 18"/>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5622" name="Straight Connector 19"/>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21" name="5-Point Star 20"/>
          <p:cNvSpPr/>
          <p:nvPr/>
        </p:nvSpPr>
        <p:spPr bwMode="auto">
          <a:xfrm>
            <a:off x="31115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2" name="5-Point Star 21"/>
          <p:cNvSpPr/>
          <p:nvPr/>
        </p:nvSpPr>
        <p:spPr bwMode="auto">
          <a:xfrm>
            <a:off x="82042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3" name="Text Box 6"/>
          <p:cNvSpPr txBox="1">
            <a:spLocks noChangeArrowheads="1"/>
          </p:cNvSpPr>
          <p:nvPr/>
        </p:nvSpPr>
        <p:spPr bwMode="auto">
          <a:xfrm>
            <a:off x="1143000" y="2971800"/>
            <a:ext cx="292294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t> </a:t>
            </a:r>
            <a:r>
              <a:rPr lang="en-US" dirty="0" smtClean="0">
                <a:solidFill>
                  <a:srgbClr val="0000FF"/>
                </a:solidFill>
              </a:rPr>
              <a:t>traditional monitoring</a:t>
            </a:r>
            <a:endParaRPr lang="en-US" dirty="0"/>
          </a:p>
        </p:txBody>
      </p:sp>
    </p:spTree>
    <p:extLst>
      <p:ext uri="{BB962C8B-B14F-4D97-AF65-F5344CB8AC3E}">
        <p14:creationId xmlns:p14="http://schemas.microsoft.com/office/powerpoint/2010/main" val="31510295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741DFFDB-4ED7-9340-A48C-031FCE05C035}" type="slidenum">
              <a:rPr lang="en-US" sz="1400"/>
              <a:pPr eaLnBrk="1" hangingPunct="1"/>
              <a:t>17</a:t>
            </a:fld>
            <a:endParaRPr lang="en-US" sz="1400"/>
          </a:p>
        </p:txBody>
      </p:sp>
      <p:sp>
        <p:nvSpPr>
          <p:cNvPr id="27651" name="Rectangle 2"/>
          <p:cNvSpPr>
            <a:spLocks noGrp="1" noChangeArrowheads="1"/>
          </p:cNvSpPr>
          <p:nvPr>
            <p:ph type="title"/>
          </p:nvPr>
        </p:nvSpPr>
        <p:spPr>
          <a:xfrm>
            <a:off x="0" y="0"/>
            <a:ext cx="9144000" cy="914400"/>
          </a:xfrm>
        </p:spPr>
        <p:txBody>
          <a:bodyPr/>
          <a:lstStyle/>
          <a:p>
            <a:pPr eaLnBrk="1" hangingPunct="1"/>
            <a:r>
              <a:rPr lang="en-US" sz="3200">
                <a:latin typeface="Helvetica" charset="0"/>
                <a:ea typeface="ＭＳ Ｐゴシック" charset="0"/>
              </a:rPr>
              <a:t>Detection-based and signal-based monitoring</a:t>
            </a:r>
            <a:endParaRPr lang="en-US">
              <a:latin typeface="Helvetica" charset="0"/>
              <a:ea typeface="ＭＳ Ｐゴシック" charset="0"/>
            </a:endParaRPr>
          </a:p>
        </p:txBody>
      </p:sp>
      <p:sp>
        <p:nvSpPr>
          <p:cNvPr id="27652" name="Text Box 3"/>
          <p:cNvSpPr txBox="1">
            <a:spLocks noChangeArrowheads="1"/>
          </p:cNvSpPr>
          <p:nvPr/>
        </p:nvSpPr>
        <p:spPr bwMode="auto">
          <a:xfrm>
            <a:off x="184150" y="1843088"/>
            <a:ext cx="1231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events</a:t>
            </a:r>
          </a:p>
        </p:txBody>
      </p:sp>
      <p:sp>
        <p:nvSpPr>
          <p:cNvPr id="27653" name="Text Box 4"/>
          <p:cNvSpPr txBox="1">
            <a:spLocks noChangeArrowheads="1"/>
          </p:cNvSpPr>
          <p:nvPr/>
        </p:nvSpPr>
        <p:spPr bwMode="auto">
          <a:xfrm>
            <a:off x="200025" y="3835400"/>
            <a:ext cx="1804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7654" name="Text Box 5"/>
          <p:cNvSpPr txBox="1">
            <a:spLocks noChangeArrowheads="1"/>
          </p:cNvSpPr>
          <p:nvPr/>
        </p:nvSpPr>
        <p:spPr bwMode="auto">
          <a:xfrm>
            <a:off x="184150" y="4891088"/>
            <a:ext cx="2930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7656" name="Line 7"/>
          <p:cNvSpPr>
            <a:spLocks noChangeShapeType="1"/>
          </p:cNvSpPr>
          <p:nvPr/>
        </p:nvSpPr>
        <p:spPr bwMode="auto">
          <a:xfrm>
            <a:off x="3168650" y="5195888"/>
            <a:ext cx="5410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7" name="Line 8"/>
          <p:cNvSpPr>
            <a:spLocks noChangeShapeType="1"/>
          </p:cNvSpPr>
          <p:nvPr/>
        </p:nvSpPr>
        <p:spPr bwMode="auto">
          <a:xfrm>
            <a:off x="3168650" y="4052888"/>
            <a:ext cx="3276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8" name="Line 9"/>
          <p:cNvSpPr>
            <a:spLocks noChangeShapeType="1"/>
          </p:cNvSpPr>
          <p:nvPr/>
        </p:nvSpPr>
        <p:spPr bwMode="auto">
          <a:xfrm>
            <a:off x="3092450" y="2147888"/>
            <a:ext cx="5486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9" name="Line 10"/>
          <p:cNvSpPr>
            <a:spLocks noChangeShapeType="1"/>
          </p:cNvSpPr>
          <p:nvPr/>
        </p:nvSpPr>
        <p:spPr bwMode="auto">
          <a:xfrm flipV="1">
            <a:off x="4845050" y="4129088"/>
            <a:ext cx="0" cy="106680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7660" name="Line 11"/>
          <p:cNvSpPr>
            <a:spLocks noChangeShapeType="1"/>
          </p:cNvSpPr>
          <p:nvPr/>
        </p:nvSpPr>
        <p:spPr bwMode="auto">
          <a:xfrm flipV="1">
            <a:off x="3592513" y="2224088"/>
            <a:ext cx="0" cy="1828800"/>
          </a:xfrm>
          <a:prstGeom prst="line">
            <a:avLst/>
          </a:prstGeom>
          <a:noFill/>
          <a:ln w="38100">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7661" name="Line 12"/>
          <p:cNvSpPr>
            <a:spLocks noChangeShapeType="1"/>
          </p:cNvSpPr>
          <p:nvPr/>
        </p:nvSpPr>
        <p:spPr bwMode="auto">
          <a:xfrm flipV="1">
            <a:off x="5302250" y="2224088"/>
            <a:ext cx="0" cy="1828800"/>
          </a:xfrm>
          <a:prstGeom prst="line">
            <a:avLst/>
          </a:prstGeom>
          <a:noFill/>
          <a:ln w="38100">
            <a:solidFill>
              <a:srgbClr val="C30004"/>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7662" name="Text Box 17"/>
          <p:cNvSpPr txBox="1">
            <a:spLocks noChangeArrowheads="1"/>
          </p:cNvSpPr>
          <p:nvPr/>
        </p:nvSpPr>
        <p:spPr bwMode="auto">
          <a:xfrm>
            <a:off x="3187700" y="4368800"/>
            <a:ext cx="16589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sp>
        <p:nvSpPr>
          <p:cNvPr id="27663" name="Line 12"/>
          <p:cNvSpPr>
            <a:spLocks noChangeShapeType="1"/>
          </p:cNvSpPr>
          <p:nvPr/>
        </p:nvSpPr>
        <p:spPr bwMode="auto">
          <a:xfrm>
            <a:off x="5546725" y="2159000"/>
            <a:ext cx="0" cy="1828800"/>
          </a:xfrm>
          <a:prstGeom prst="line">
            <a:avLst/>
          </a:prstGeom>
          <a:noFill/>
          <a:ln w="57150">
            <a:solidFill>
              <a:srgbClr val="C30004"/>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64" name="Text Box 6"/>
          <p:cNvSpPr txBox="1">
            <a:spLocks noChangeArrowheads="1"/>
          </p:cNvSpPr>
          <p:nvPr/>
        </p:nvSpPr>
        <p:spPr bwMode="auto">
          <a:xfrm>
            <a:off x="5580063" y="3378200"/>
            <a:ext cx="1905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solidFill>
                  <a:srgbClr val="C30004"/>
                </a:solidFill>
              </a:rPr>
              <a:t>NET-VISA</a:t>
            </a:r>
          </a:p>
        </p:txBody>
      </p:sp>
      <p:sp>
        <p:nvSpPr>
          <p:cNvPr id="27665" name="Text Box 6"/>
          <p:cNvSpPr txBox="1">
            <a:spLocks noChangeArrowheads="1"/>
          </p:cNvSpPr>
          <p:nvPr/>
        </p:nvSpPr>
        <p:spPr bwMode="auto">
          <a:xfrm>
            <a:off x="5530850" y="2533650"/>
            <a:ext cx="1179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a:solidFill>
                  <a:srgbClr val="C30004"/>
                </a:solidFill>
              </a:rPr>
              <a:t>model</a:t>
            </a:r>
          </a:p>
        </p:txBody>
      </p:sp>
      <p:sp>
        <p:nvSpPr>
          <p:cNvPr id="27666" name="Text Box 6"/>
          <p:cNvSpPr txBox="1">
            <a:spLocks noChangeArrowheads="1"/>
          </p:cNvSpPr>
          <p:nvPr/>
        </p:nvSpPr>
        <p:spPr bwMode="auto">
          <a:xfrm>
            <a:off x="3810000" y="2649538"/>
            <a:ext cx="1525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dirty="0">
                <a:solidFill>
                  <a:srgbClr val="C30004"/>
                </a:solidFill>
              </a:rPr>
              <a:t>inference</a:t>
            </a:r>
          </a:p>
        </p:txBody>
      </p:sp>
      <p:pic>
        <p:nvPicPr>
          <p:cNvPr id="27667" name="Picture 18"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68" name="Group 19"/>
          <p:cNvGrpSpPr>
            <a:grpSpLocks/>
          </p:cNvGrpSpPr>
          <p:nvPr/>
        </p:nvGrpSpPr>
        <p:grpSpPr bwMode="auto">
          <a:xfrm>
            <a:off x="3173413" y="3987800"/>
            <a:ext cx="3263900" cy="149225"/>
            <a:chOff x="3026734" y="3204950"/>
            <a:chExt cx="3264124" cy="201793"/>
          </a:xfrm>
        </p:grpSpPr>
        <p:sp>
          <p:nvSpPr>
            <p:cNvPr id="27671" name="Rectangle 20"/>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7672" name="Straight Connector 21"/>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7673" name="Straight Connector 22"/>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7674" name="Straight Connector 23"/>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7675" name="Straight Connector 24"/>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26" name="5-Point Star 25"/>
          <p:cNvSpPr/>
          <p:nvPr/>
        </p:nvSpPr>
        <p:spPr bwMode="auto">
          <a:xfrm>
            <a:off x="31115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7" name="5-Point Star 26"/>
          <p:cNvSpPr/>
          <p:nvPr/>
        </p:nvSpPr>
        <p:spPr bwMode="auto">
          <a:xfrm>
            <a:off x="82042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28" name="Text Box 6"/>
          <p:cNvSpPr txBox="1">
            <a:spLocks noChangeArrowheads="1"/>
          </p:cNvSpPr>
          <p:nvPr/>
        </p:nvSpPr>
        <p:spPr bwMode="auto">
          <a:xfrm>
            <a:off x="1143000" y="2971800"/>
            <a:ext cx="292294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t> </a:t>
            </a:r>
            <a:r>
              <a:rPr lang="en-US" dirty="0" smtClean="0">
                <a:solidFill>
                  <a:srgbClr val="0000FF"/>
                </a:solidFill>
              </a:rPr>
              <a:t>traditional monitoring</a:t>
            </a:r>
            <a:endParaRPr lang="en-US" dirty="0"/>
          </a:p>
        </p:txBody>
      </p:sp>
      <p:sp>
        <p:nvSpPr>
          <p:cNvPr id="2" name="TextBox 1"/>
          <p:cNvSpPr txBox="1"/>
          <p:nvPr/>
        </p:nvSpPr>
        <p:spPr>
          <a:xfrm>
            <a:off x="685800" y="5867400"/>
            <a:ext cx="7543800" cy="400110"/>
          </a:xfrm>
          <a:prstGeom prst="rect">
            <a:avLst/>
          </a:prstGeom>
          <a:noFill/>
        </p:spPr>
        <p:txBody>
          <a:bodyPr wrap="square" rtlCol="0">
            <a:spAutoFit/>
          </a:bodyPr>
          <a:lstStyle/>
          <a:p>
            <a:pPr algn="l"/>
            <a:r>
              <a:rPr lang="en-US" dirty="0" smtClean="0">
                <a:solidFill>
                  <a:srgbClr val="CC0000"/>
                </a:solidFill>
                <a:latin typeface="+mn-lt"/>
              </a:rPr>
              <a:t>NET-VISA = detection-based</a:t>
            </a:r>
            <a:endParaRPr lang="en-US" dirty="0">
              <a:latin typeface="+mn-lt"/>
            </a:endParaRPr>
          </a:p>
        </p:txBody>
      </p:sp>
    </p:spTree>
    <p:extLst>
      <p:ext uri="{BB962C8B-B14F-4D97-AF65-F5344CB8AC3E}">
        <p14:creationId xmlns:p14="http://schemas.microsoft.com/office/powerpoint/2010/main" val="33481135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4294967295"/>
          </p:nvPr>
        </p:nvSpPr>
        <p:spPr>
          <a:xfrm>
            <a:off x="6553200" y="6245225"/>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fld id="{0FC95CE9-B3B1-514E-AB47-86A2BC03385C}" type="slidenum">
              <a:rPr lang="en-US" sz="1400"/>
              <a:pPr eaLnBrk="1" hangingPunct="1"/>
              <a:t>18</a:t>
            </a:fld>
            <a:endParaRPr lang="en-US" sz="1400"/>
          </a:p>
        </p:txBody>
      </p:sp>
      <p:sp>
        <p:nvSpPr>
          <p:cNvPr id="29699" name="Rectangle 2"/>
          <p:cNvSpPr>
            <a:spLocks noGrp="1" noChangeArrowheads="1"/>
          </p:cNvSpPr>
          <p:nvPr>
            <p:ph type="title"/>
          </p:nvPr>
        </p:nvSpPr>
        <p:spPr>
          <a:xfrm>
            <a:off x="0" y="0"/>
            <a:ext cx="9144000" cy="914400"/>
          </a:xfrm>
        </p:spPr>
        <p:txBody>
          <a:bodyPr/>
          <a:lstStyle/>
          <a:p>
            <a:pPr eaLnBrk="1" hangingPunct="1"/>
            <a:r>
              <a:rPr lang="en-US" sz="3200">
                <a:latin typeface="Helvetica" charset="0"/>
                <a:ea typeface="ＭＳ Ｐゴシック" charset="0"/>
              </a:rPr>
              <a:t>Detection-based and signal-based monitoring</a:t>
            </a:r>
            <a:endParaRPr lang="en-US">
              <a:latin typeface="Helvetica" charset="0"/>
              <a:ea typeface="ＭＳ Ｐゴシック" charset="0"/>
            </a:endParaRPr>
          </a:p>
        </p:txBody>
      </p:sp>
      <p:grpSp>
        <p:nvGrpSpPr>
          <p:cNvPr id="29700" name="Group 26"/>
          <p:cNvGrpSpPr>
            <a:grpSpLocks/>
          </p:cNvGrpSpPr>
          <p:nvPr/>
        </p:nvGrpSpPr>
        <p:grpSpPr bwMode="auto">
          <a:xfrm>
            <a:off x="184150" y="1843088"/>
            <a:ext cx="9036050" cy="3567112"/>
            <a:chOff x="25875" y="1131888"/>
            <a:chExt cx="9035035" cy="3567112"/>
          </a:xfrm>
        </p:grpSpPr>
        <p:sp>
          <p:nvSpPr>
            <p:cNvPr id="29710" name="Text Box 3"/>
            <p:cNvSpPr txBox="1">
              <a:spLocks noChangeArrowheads="1"/>
            </p:cNvSpPr>
            <p:nvPr/>
          </p:nvSpPr>
          <p:spPr bwMode="auto">
            <a:xfrm>
              <a:off x="25875" y="1131888"/>
              <a:ext cx="1231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events</a:t>
              </a:r>
            </a:p>
          </p:txBody>
        </p:sp>
        <p:sp>
          <p:nvSpPr>
            <p:cNvPr id="29711" name="Text Box 4"/>
            <p:cNvSpPr txBox="1">
              <a:spLocks noChangeArrowheads="1"/>
            </p:cNvSpPr>
            <p:nvPr/>
          </p:nvSpPr>
          <p:spPr bwMode="auto">
            <a:xfrm>
              <a:off x="41750" y="3124200"/>
              <a:ext cx="1804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detections</a:t>
              </a:r>
            </a:p>
          </p:txBody>
        </p:sp>
        <p:sp>
          <p:nvSpPr>
            <p:cNvPr id="29712" name="Text Box 5"/>
            <p:cNvSpPr txBox="1">
              <a:spLocks noChangeArrowheads="1"/>
            </p:cNvSpPr>
            <p:nvPr/>
          </p:nvSpPr>
          <p:spPr bwMode="auto">
            <a:xfrm>
              <a:off x="25875" y="4179888"/>
              <a:ext cx="2930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a:cs typeface="Arial" charset="0"/>
                </a:rPr>
                <a:t>waveform signals</a:t>
              </a:r>
            </a:p>
          </p:txBody>
        </p:sp>
        <p:sp>
          <p:nvSpPr>
            <p:cNvPr id="29713" name="Text Box 6"/>
            <p:cNvSpPr txBox="1">
              <a:spLocks noChangeArrowheads="1"/>
            </p:cNvSpPr>
            <p:nvPr/>
          </p:nvSpPr>
          <p:spPr bwMode="auto">
            <a:xfrm>
              <a:off x="984617" y="2260600"/>
              <a:ext cx="29226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t> </a:t>
              </a:r>
              <a:r>
                <a:rPr lang="en-US" dirty="0" smtClean="0">
                  <a:solidFill>
                    <a:srgbClr val="0000FF"/>
                  </a:solidFill>
                </a:rPr>
                <a:t>traditional monitoring</a:t>
              </a:r>
              <a:endParaRPr lang="en-US" dirty="0"/>
            </a:p>
          </p:txBody>
        </p:sp>
        <p:sp>
          <p:nvSpPr>
            <p:cNvPr id="29714" name="Line 7"/>
            <p:cNvSpPr>
              <a:spLocks noChangeShapeType="1"/>
            </p:cNvSpPr>
            <p:nvPr/>
          </p:nvSpPr>
          <p:spPr bwMode="auto">
            <a:xfrm>
              <a:off x="3009545" y="4484688"/>
              <a:ext cx="5410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5" name="Line 8"/>
            <p:cNvSpPr>
              <a:spLocks noChangeShapeType="1"/>
            </p:cNvSpPr>
            <p:nvPr/>
          </p:nvSpPr>
          <p:spPr bwMode="auto">
            <a:xfrm>
              <a:off x="3009545" y="3341688"/>
              <a:ext cx="3276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6" name="Line 9"/>
            <p:cNvSpPr>
              <a:spLocks noChangeShapeType="1"/>
            </p:cNvSpPr>
            <p:nvPr/>
          </p:nvSpPr>
          <p:spPr bwMode="auto">
            <a:xfrm>
              <a:off x="2933345" y="1436688"/>
              <a:ext cx="5486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7" name="Line 10"/>
            <p:cNvSpPr>
              <a:spLocks noChangeShapeType="1"/>
            </p:cNvSpPr>
            <p:nvPr/>
          </p:nvSpPr>
          <p:spPr bwMode="auto">
            <a:xfrm flipV="1">
              <a:off x="4685945" y="3417888"/>
              <a:ext cx="0" cy="106680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9718" name="Line 11"/>
            <p:cNvSpPr>
              <a:spLocks noChangeShapeType="1"/>
            </p:cNvSpPr>
            <p:nvPr/>
          </p:nvSpPr>
          <p:spPr bwMode="auto">
            <a:xfrm flipV="1">
              <a:off x="3434205" y="1512888"/>
              <a:ext cx="0" cy="1828800"/>
            </a:xfrm>
            <a:prstGeom prst="line">
              <a:avLst/>
            </a:prstGeom>
            <a:noFill/>
            <a:ln w="38100">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9719" name="Line 12"/>
            <p:cNvSpPr>
              <a:spLocks noChangeShapeType="1"/>
            </p:cNvSpPr>
            <p:nvPr/>
          </p:nvSpPr>
          <p:spPr bwMode="auto">
            <a:xfrm flipV="1">
              <a:off x="5143145" y="1512888"/>
              <a:ext cx="0" cy="1828800"/>
            </a:xfrm>
            <a:prstGeom prst="line">
              <a:avLst/>
            </a:prstGeom>
            <a:noFill/>
            <a:ln w="38100">
              <a:solidFill>
                <a:srgbClr val="C30004"/>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9720" name="Line 13"/>
            <p:cNvSpPr>
              <a:spLocks noChangeShapeType="1"/>
            </p:cNvSpPr>
            <p:nvPr/>
          </p:nvSpPr>
          <p:spPr bwMode="auto">
            <a:xfrm flipV="1">
              <a:off x="7657745" y="1589088"/>
              <a:ext cx="0" cy="2895600"/>
            </a:xfrm>
            <a:prstGeom prst="line">
              <a:avLst/>
            </a:prstGeom>
            <a:noFill/>
            <a:ln w="38100">
              <a:solidFill>
                <a:srgbClr val="0099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29721" name="Text Box 17"/>
            <p:cNvSpPr txBox="1">
              <a:spLocks noChangeArrowheads="1"/>
            </p:cNvSpPr>
            <p:nvPr/>
          </p:nvSpPr>
          <p:spPr bwMode="auto">
            <a:xfrm>
              <a:off x="3028595" y="3657600"/>
              <a:ext cx="165893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algn="r" eaLnBrk="1" hangingPunct="1">
                <a:lnSpc>
                  <a:spcPct val="70000"/>
                </a:lnSpc>
              </a:pPr>
              <a:r>
                <a:rPr lang="en-US" sz="2400"/>
                <a:t>station</a:t>
              </a:r>
            </a:p>
            <a:p>
              <a:pPr algn="r" eaLnBrk="1" hangingPunct="1">
                <a:lnSpc>
                  <a:spcPct val="70000"/>
                </a:lnSpc>
              </a:pPr>
              <a:r>
                <a:rPr lang="en-US" sz="2400"/>
                <a:t>processing</a:t>
              </a:r>
              <a:endParaRPr lang="en-US"/>
            </a:p>
          </p:txBody>
        </p:sp>
        <p:sp>
          <p:nvSpPr>
            <p:cNvPr id="29722" name="Line 12"/>
            <p:cNvSpPr>
              <a:spLocks noChangeShapeType="1"/>
            </p:cNvSpPr>
            <p:nvPr/>
          </p:nvSpPr>
          <p:spPr bwMode="auto">
            <a:xfrm>
              <a:off x="5387620" y="1447800"/>
              <a:ext cx="0" cy="1828800"/>
            </a:xfrm>
            <a:prstGeom prst="line">
              <a:avLst/>
            </a:prstGeom>
            <a:noFill/>
            <a:ln w="57150">
              <a:solidFill>
                <a:srgbClr val="C30004"/>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3" name="Line 13"/>
            <p:cNvSpPr>
              <a:spLocks noChangeShapeType="1"/>
            </p:cNvSpPr>
            <p:nvPr/>
          </p:nvSpPr>
          <p:spPr bwMode="auto">
            <a:xfrm>
              <a:off x="7902220" y="1447800"/>
              <a:ext cx="0" cy="2895600"/>
            </a:xfrm>
            <a:prstGeom prst="line">
              <a:avLst/>
            </a:prstGeom>
            <a:noFill/>
            <a:ln w="57150">
              <a:solidFill>
                <a:srgbClr val="009900"/>
              </a:solidFill>
              <a:prstDash val="sys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4" name="Text Box 6"/>
            <p:cNvSpPr txBox="1">
              <a:spLocks noChangeArrowheads="1"/>
            </p:cNvSpPr>
            <p:nvPr/>
          </p:nvSpPr>
          <p:spPr bwMode="auto">
            <a:xfrm>
              <a:off x="5421320" y="2667000"/>
              <a:ext cx="1905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solidFill>
                    <a:srgbClr val="C30004"/>
                  </a:solidFill>
                </a:rPr>
                <a:t>NET-VISA</a:t>
              </a:r>
            </a:p>
          </p:txBody>
        </p:sp>
        <p:sp>
          <p:nvSpPr>
            <p:cNvPr id="29725" name="Text Box 6"/>
            <p:cNvSpPr txBox="1">
              <a:spLocks noChangeArrowheads="1"/>
            </p:cNvSpPr>
            <p:nvPr/>
          </p:nvSpPr>
          <p:spPr bwMode="auto">
            <a:xfrm>
              <a:off x="5794270" y="3581400"/>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dirty="0"/>
                <a:t> </a:t>
              </a:r>
              <a:r>
                <a:rPr lang="en-US" dirty="0">
                  <a:solidFill>
                    <a:srgbClr val="008000"/>
                  </a:solidFill>
                </a:rPr>
                <a:t>SIG-VISA</a:t>
              </a:r>
            </a:p>
          </p:txBody>
        </p:sp>
        <p:sp>
          <p:nvSpPr>
            <p:cNvPr id="29726" name="Text Box 6"/>
            <p:cNvSpPr txBox="1">
              <a:spLocks noChangeArrowheads="1"/>
            </p:cNvSpPr>
            <p:nvPr/>
          </p:nvSpPr>
          <p:spPr bwMode="auto">
            <a:xfrm>
              <a:off x="5371934" y="1822304"/>
              <a:ext cx="1180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a:solidFill>
                    <a:srgbClr val="C30004"/>
                  </a:solidFill>
                </a:rPr>
                <a:t>model</a:t>
              </a:r>
            </a:p>
          </p:txBody>
        </p:sp>
        <p:sp>
          <p:nvSpPr>
            <p:cNvPr id="29727" name="Text Box 6"/>
            <p:cNvSpPr txBox="1">
              <a:spLocks noChangeArrowheads="1"/>
            </p:cNvSpPr>
            <p:nvPr/>
          </p:nvSpPr>
          <p:spPr bwMode="auto">
            <a:xfrm>
              <a:off x="3651318" y="1939093"/>
              <a:ext cx="1526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dirty="0">
                  <a:solidFill>
                    <a:srgbClr val="C30004"/>
                  </a:solidFill>
                </a:rPr>
                <a:t>inference</a:t>
              </a:r>
            </a:p>
          </p:txBody>
        </p:sp>
        <p:sp>
          <p:nvSpPr>
            <p:cNvPr id="29728" name="Text Box 6"/>
            <p:cNvSpPr txBox="1">
              <a:spLocks noChangeArrowheads="1"/>
            </p:cNvSpPr>
            <p:nvPr/>
          </p:nvSpPr>
          <p:spPr bwMode="auto">
            <a:xfrm>
              <a:off x="7880874" y="2093406"/>
              <a:ext cx="1180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a:solidFill>
                    <a:srgbClr val="008000"/>
                  </a:solidFill>
                </a:rPr>
                <a:t>model</a:t>
              </a:r>
            </a:p>
          </p:txBody>
        </p:sp>
        <p:sp>
          <p:nvSpPr>
            <p:cNvPr id="29729" name="Text Box 6"/>
            <p:cNvSpPr txBox="1">
              <a:spLocks noChangeArrowheads="1"/>
            </p:cNvSpPr>
            <p:nvPr/>
          </p:nvSpPr>
          <p:spPr bwMode="auto">
            <a:xfrm>
              <a:off x="6165635" y="2210195"/>
              <a:ext cx="1526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37931725" indent="-37474525" eaLnBrk="0" hangingPunct="0">
                <a:defRPr sz="2800">
                  <a:solidFill>
                    <a:schemeClr val="tx1"/>
                  </a:solidFill>
                  <a:latin typeface="Arial" charset="0"/>
                  <a:ea typeface="ＭＳ Ｐゴシック" charset="0"/>
                </a:defRPr>
              </a:lvl2pPr>
              <a:lvl3pPr eaLnBrk="0" hangingPunct="0">
                <a:defRPr sz="2800">
                  <a:solidFill>
                    <a:schemeClr val="tx1"/>
                  </a:solidFill>
                  <a:latin typeface="Arial" charset="0"/>
                  <a:ea typeface="ＭＳ Ｐゴシック" charset="0"/>
                </a:defRPr>
              </a:lvl3pPr>
              <a:lvl4pPr eaLnBrk="0" hangingPunct="0">
                <a:defRPr sz="2800">
                  <a:solidFill>
                    <a:schemeClr val="tx1"/>
                  </a:solidFill>
                  <a:latin typeface="Arial" charset="0"/>
                  <a:ea typeface="ＭＳ Ｐゴシック" charset="0"/>
                </a:defRPr>
              </a:lvl4pPr>
              <a:lvl5pPr eaLnBrk="0" hangingPunct="0">
                <a:defRPr sz="2800">
                  <a:solidFill>
                    <a:schemeClr val="tx1"/>
                  </a:solidFill>
                  <a:latin typeface="Arial" charset="0"/>
                  <a:ea typeface="ＭＳ Ｐゴシック" charset="0"/>
                </a:defRPr>
              </a:lvl5pPr>
              <a:lvl6pPr marL="457200" eaLnBrk="0" fontAlgn="base" hangingPunct="0">
                <a:spcBef>
                  <a:spcPct val="0"/>
                </a:spcBef>
                <a:spcAft>
                  <a:spcPct val="0"/>
                </a:spcAft>
                <a:defRPr sz="2800">
                  <a:solidFill>
                    <a:schemeClr val="tx1"/>
                  </a:solidFill>
                  <a:latin typeface="Arial" charset="0"/>
                  <a:ea typeface="ＭＳ Ｐゴシック" charset="0"/>
                </a:defRPr>
              </a:lvl6pPr>
              <a:lvl7pPr marL="914400" eaLnBrk="0" fontAlgn="base" hangingPunct="0">
                <a:spcBef>
                  <a:spcPct val="0"/>
                </a:spcBef>
                <a:spcAft>
                  <a:spcPct val="0"/>
                </a:spcAft>
                <a:defRPr sz="2800">
                  <a:solidFill>
                    <a:schemeClr val="tx1"/>
                  </a:solidFill>
                  <a:latin typeface="Arial" charset="0"/>
                  <a:ea typeface="ＭＳ Ｐゴシック" charset="0"/>
                </a:defRPr>
              </a:lvl7pPr>
              <a:lvl8pPr marL="1371600" eaLnBrk="0" fontAlgn="base" hangingPunct="0">
                <a:spcBef>
                  <a:spcPct val="0"/>
                </a:spcBef>
                <a:spcAft>
                  <a:spcPct val="0"/>
                </a:spcAft>
                <a:defRPr sz="2800">
                  <a:solidFill>
                    <a:schemeClr val="tx1"/>
                  </a:solidFill>
                  <a:latin typeface="Arial" charset="0"/>
                  <a:ea typeface="ＭＳ Ｐゴシック" charset="0"/>
                </a:defRPr>
              </a:lvl8pPr>
              <a:lvl9pPr marL="18288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dirty="0">
                  <a:solidFill>
                    <a:srgbClr val="008000"/>
                  </a:solidFill>
                </a:rPr>
                <a:t>inference</a:t>
              </a:r>
            </a:p>
          </p:txBody>
        </p:sp>
      </p:grpSp>
      <p:pic>
        <p:nvPicPr>
          <p:cNvPr id="29701" name="Picture 24" descr="waveforms2.gif.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4838" y="5067300"/>
            <a:ext cx="54657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2" name="Group 36"/>
          <p:cNvGrpSpPr>
            <a:grpSpLocks/>
          </p:cNvGrpSpPr>
          <p:nvPr/>
        </p:nvGrpSpPr>
        <p:grpSpPr bwMode="auto">
          <a:xfrm>
            <a:off x="3173413" y="3987800"/>
            <a:ext cx="3263900" cy="149225"/>
            <a:chOff x="3026734" y="3204950"/>
            <a:chExt cx="3264124" cy="201793"/>
          </a:xfrm>
        </p:grpSpPr>
        <p:sp>
          <p:nvSpPr>
            <p:cNvPr id="29705" name="Rectangle 25"/>
            <p:cNvSpPr>
              <a:spLocks noChangeArrowheads="1"/>
            </p:cNvSpPr>
            <p:nvPr/>
          </p:nvSpPr>
          <p:spPr bwMode="auto">
            <a:xfrm>
              <a:off x="3026734" y="3204950"/>
              <a:ext cx="3264124" cy="201793"/>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solidFill>
                  <a:srgbClr val="000000"/>
                </a:solidFill>
                <a:cs typeface="Arial" charset="0"/>
              </a:endParaRPr>
            </a:p>
          </p:txBody>
        </p:sp>
        <p:cxnSp>
          <p:nvCxnSpPr>
            <p:cNvPr id="29706" name="Straight Connector 27"/>
            <p:cNvCxnSpPr>
              <a:cxnSpLocks noChangeShapeType="1"/>
            </p:cNvCxnSpPr>
            <p:nvPr/>
          </p:nvCxnSpPr>
          <p:spPr bwMode="auto">
            <a:xfrm rot="10800000" flipH="1">
              <a:off x="3026734" y="3356647"/>
              <a:ext cx="3264124" cy="1588"/>
            </a:xfrm>
            <a:prstGeom prst="line">
              <a:avLst/>
            </a:prstGeom>
            <a:noFill/>
            <a:ln w="22225">
              <a:solidFill>
                <a:schemeClr val="tx1"/>
              </a:solidFill>
              <a:round/>
              <a:headEnd/>
              <a:tailEnd/>
            </a:ln>
          </p:spPr>
        </p:cxnSp>
        <p:cxnSp>
          <p:nvCxnSpPr>
            <p:cNvPr id="29707" name="Straight Connector 29"/>
            <p:cNvCxnSpPr>
              <a:cxnSpLocks noChangeShapeType="1"/>
            </p:cNvCxnSpPr>
            <p:nvPr/>
          </p:nvCxnSpPr>
          <p:spPr bwMode="auto">
            <a:xfrm rot="5400000" flipH="1" flipV="1">
              <a:off x="3511550" y="3289300"/>
              <a:ext cx="127000" cy="1588"/>
            </a:xfrm>
            <a:prstGeom prst="line">
              <a:avLst/>
            </a:prstGeom>
            <a:noFill/>
            <a:ln w="22225">
              <a:solidFill>
                <a:schemeClr val="tx1"/>
              </a:solidFill>
              <a:round/>
              <a:headEnd/>
              <a:tailEnd/>
            </a:ln>
          </p:spPr>
        </p:cxnSp>
        <p:cxnSp>
          <p:nvCxnSpPr>
            <p:cNvPr id="29708" name="Straight Connector 31"/>
            <p:cNvCxnSpPr>
              <a:cxnSpLocks noChangeShapeType="1"/>
            </p:cNvCxnSpPr>
            <p:nvPr/>
          </p:nvCxnSpPr>
          <p:spPr bwMode="auto">
            <a:xfrm rot="5400000" flipH="1" flipV="1">
              <a:off x="4254500" y="3289300"/>
              <a:ext cx="127000" cy="1588"/>
            </a:xfrm>
            <a:prstGeom prst="line">
              <a:avLst/>
            </a:prstGeom>
            <a:noFill/>
            <a:ln w="22225">
              <a:solidFill>
                <a:schemeClr val="tx1"/>
              </a:solidFill>
              <a:round/>
              <a:headEnd/>
              <a:tailEnd/>
            </a:ln>
          </p:spPr>
        </p:cxnSp>
        <p:cxnSp>
          <p:nvCxnSpPr>
            <p:cNvPr id="29709" name="Straight Connector 33"/>
            <p:cNvCxnSpPr>
              <a:cxnSpLocks noChangeShapeType="1"/>
            </p:cNvCxnSpPr>
            <p:nvPr/>
          </p:nvCxnSpPr>
          <p:spPr bwMode="auto">
            <a:xfrm rot="5400000" flipH="1" flipV="1">
              <a:off x="4876800" y="3289300"/>
              <a:ext cx="127000" cy="1588"/>
            </a:xfrm>
            <a:prstGeom prst="line">
              <a:avLst/>
            </a:prstGeom>
            <a:noFill/>
            <a:ln w="22225">
              <a:solidFill>
                <a:schemeClr val="tx1"/>
              </a:solidFill>
              <a:round/>
              <a:headEnd/>
              <a:tailEnd/>
            </a:ln>
          </p:spPr>
        </p:cxnSp>
      </p:grpSp>
      <p:sp>
        <p:nvSpPr>
          <p:cNvPr id="35" name="5-Point Star 34"/>
          <p:cNvSpPr/>
          <p:nvPr/>
        </p:nvSpPr>
        <p:spPr bwMode="auto">
          <a:xfrm>
            <a:off x="31115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36" name="5-Point Star 35"/>
          <p:cNvSpPr/>
          <p:nvPr/>
        </p:nvSpPr>
        <p:spPr bwMode="auto">
          <a:xfrm>
            <a:off x="8204200" y="2070100"/>
            <a:ext cx="133350" cy="139700"/>
          </a:xfrm>
          <a:prstGeom prst="star5">
            <a:avLst/>
          </a:prstGeom>
          <a:solidFill>
            <a:srgbClr val="FFFF00"/>
          </a:solidFill>
          <a:ln w="15875" cap="flat" cmpd="sng" algn="ctr">
            <a:solidFill>
              <a:schemeClr val="tx1"/>
            </a:solidFill>
            <a:prstDash val="solid"/>
            <a:round/>
            <a:headEnd type="none" w="med" len="med"/>
            <a:tailEnd type="none" w="med" len="med"/>
          </a:ln>
          <a:effectLst/>
          <a:extLst/>
        </p:spPr>
        <p:txBody>
          <a:bodyPr/>
          <a:lstStyle/>
          <a:p>
            <a:pPr>
              <a:defRPr/>
            </a:pPr>
            <a:endParaRPr lang="en-US" sz="2400">
              <a:solidFill>
                <a:srgbClr val="000000"/>
              </a:solidFill>
              <a:cs typeface="Arial" charset="0"/>
            </a:endParaRPr>
          </a:p>
        </p:txBody>
      </p:sp>
      <p:sp>
        <p:nvSpPr>
          <p:cNvPr id="34" name="TextBox 33"/>
          <p:cNvSpPr txBox="1"/>
          <p:nvPr/>
        </p:nvSpPr>
        <p:spPr>
          <a:xfrm>
            <a:off x="685800" y="5867400"/>
            <a:ext cx="7543800" cy="400110"/>
          </a:xfrm>
          <a:prstGeom prst="rect">
            <a:avLst/>
          </a:prstGeom>
          <a:noFill/>
        </p:spPr>
        <p:txBody>
          <a:bodyPr wrap="square" rtlCol="0">
            <a:spAutoFit/>
          </a:bodyPr>
          <a:lstStyle/>
          <a:p>
            <a:pPr algn="l"/>
            <a:r>
              <a:rPr lang="en-US" dirty="0" smtClean="0">
                <a:solidFill>
                  <a:srgbClr val="CC0000"/>
                </a:solidFill>
                <a:latin typeface="+mn-lt"/>
              </a:rPr>
              <a:t>NET-VISA = detection-based, </a:t>
            </a:r>
            <a:r>
              <a:rPr lang="en-US" dirty="0" smtClean="0">
                <a:solidFill>
                  <a:srgbClr val="008000"/>
                </a:solidFill>
                <a:latin typeface="+mn-lt"/>
              </a:rPr>
              <a:t>SIG-VISA = signal-based</a:t>
            </a:r>
            <a:endParaRPr lang="en-US" dirty="0">
              <a:latin typeface="+mn-lt"/>
            </a:endParaRPr>
          </a:p>
        </p:txBody>
      </p:sp>
    </p:spTree>
    <p:extLst>
      <p:ext uri="{BB962C8B-B14F-4D97-AF65-F5344CB8AC3E}">
        <p14:creationId xmlns:p14="http://schemas.microsoft.com/office/powerpoint/2010/main" val="6918689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443913" cy="741362"/>
          </a:xfrm>
        </p:spPr>
        <p:txBody>
          <a:bodyPr>
            <a:normAutofit fontScale="90000"/>
          </a:bodyPr>
          <a:lstStyle/>
          <a:p>
            <a:pPr algn="ctr"/>
            <a:r>
              <a:rPr lang="en-US" dirty="0" smtClean="0"/>
              <a:t>Signal-Based Monitoring</a:t>
            </a:r>
            <a:endParaRPr lang="en-US" dirty="0"/>
          </a:p>
        </p:txBody>
      </p:sp>
      <p:sp>
        <p:nvSpPr>
          <p:cNvPr id="3" name="Content Placeholder 2"/>
          <p:cNvSpPr>
            <a:spLocks noGrp="1"/>
          </p:cNvSpPr>
          <p:nvPr>
            <p:ph idx="1"/>
          </p:nvPr>
        </p:nvSpPr>
        <p:spPr>
          <a:xfrm>
            <a:off x="304800" y="1371600"/>
            <a:ext cx="8534399" cy="4805362"/>
          </a:xfrm>
        </p:spPr>
        <p:txBody>
          <a:bodyPr>
            <a:normAutofit/>
          </a:bodyPr>
          <a:lstStyle/>
          <a:p>
            <a:r>
              <a:rPr lang="en-US" dirty="0" smtClean="0"/>
              <a:t>Preserves more information =&gt; richer models</a:t>
            </a:r>
          </a:p>
          <a:p>
            <a:r>
              <a:rPr lang="en-US" dirty="0" smtClean="0"/>
              <a:t>Eliminates </a:t>
            </a:r>
            <a:r>
              <a:rPr lang="en-US" dirty="0" smtClean="0"/>
              <a:t>threshold effects </a:t>
            </a:r>
            <a:endParaRPr lang="en-US" dirty="0" smtClean="0"/>
          </a:p>
          <a:p>
            <a:pPr marL="0" indent="0">
              <a:buNone/>
            </a:pPr>
            <a:endParaRPr lang="en-US" dirty="0" smtClean="0"/>
          </a:p>
        </p:txBody>
      </p:sp>
      <p:pic>
        <p:nvPicPr>
          <p:cNvPr id="5" name="Picture 4"/>
          <p:cNvPicPr>
            <a:picLocks noChangeAspect="1"/>
          </p:cNvPicPr>
          <p:nvPr/>
        </p:nvPicPr>
        <p:blipFill>
          <a:blip r:embed="rId3"/>
          <a:stretch>
            <a:fillRect/>
          </a:stretch>
        </p:blipFill>
        <p:spPr>
          <a:xfrm>
            <a:off x="2286000" y="2667000"/>
            <a:ext cx="4998720" cy="3124200"/>
          </a:xfrm>
          <a:prstGeom prst="rect">
            <a:avLst/>
          </a:prstGeom>
        </p:spPr>
      </p:pic>
      <p:sp>
        <p:nvSpPr>
          <p:cNvPr id="6" name="TextBox 5"/>
          <p:cNvSpPr txBox="1"/>
          <p:nvPr/>
        </p:nvSpPr>
        <p:spPr>
          <a:xfrm>
            <a:off x="2971800" y="5943600"/>
            <a:ext cx="3886200" cy="338554"/>
          </a:xfrm>
          <a:prstGeom prst="rect">
            <a:avLst/>
          </a:prstGeom>
          <a:noFill/>
        </p:spPr>
        <p:txBody>
          <a:bodyPr wrap="square" rtlCol="0">
            <a:spAutoFit/>
          </a:bodyPr>
          <a:lstStyle/>
          <a:p>
            <a:r>
              <a:rPr lang="en-US" sz="1600" b="1" dirty="0" smtClean="0">
                <a:latin typeface="+mj-lt"/>
              </a:rPr>
              <a:t>2009 DPRK event @ DZM</a:t>
            </a:r>
            <a:r>
              <a:rPr lang="en-US" sz="1600" b="1" dirty="0">
                <a:latin typeface="+mj-lt"/>
              </a:rPr>
              <a:t> </a:t>
            </a:r>
            <a:r>
              <a:rPr lang="en-US" sz="1600" b="1" dirty="0" smtClean="0">
                <a:latin typeface="+mj-lt"/>
              </a:rPr>
              <a:t>(New Caledonia)</a:t>
            </a:r>
            <a:endParaRPr lang="en-US" sz="1600" b="1" dirty="0">
              <a:latin typeface="+mj-lt"/>
            </a:endParaRPr>
          </a:p>
        </p:txBody>
      </p:sp>
    </p:spTree>
    <p:extLst>
      <p:ext uri="{BB962C8B-B14F-4D97-AF65-F5344CB8AC3E}">
        <p14:creationId xmlns:p14="http://schemas.microsoft.com/office/powerpoint/2010/main" val="3399177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4320" y="1207008"/>
            <a:ext cx="8720043" cy="4498848"/>
          </a:xfrm>
          <a:prstGeom prst="rect">
            <a:avLst/>
          </a:prstGeom>
        </p:spPr>
      </p:pic>
    </p:spTree>
    <p:extLst>
      <p:ext uri="{BB962C8B-B14F-4D97-AF65-F5344CB8AC3E}">
        <p14:creationId xmlns:p14="http://schemas.microsoft.com/office/powerpoint/2010/main" val="355593938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1000" y="274638"/>
            <a:ext cx="8443913" cy="741362"/>
          </a:xfrm>
        </p:spPr>
        <p:txBody>
          <a:bodyPr>
            <a:normAutofit fontScale="90000"/>
          </a:bodyPr>
          <a:lstStyle/>
          <a:p>
            <a:pPr algn="ctr"/>
            <a:r>
              <a:rPr lang="en-US" dirty="0" smtClean="0"/>
              <a:t>Waveform matching</a:t>
            </a:r>
            <a:endParaRPr lang="en-US" dirty="0"/>
          </a:p>
        </p:txBody>
      </p:sp>
      <p:sp>
        <p:nvSpPr>
          <p:cNvPr id="9" name="Content Placeholder 2"/>
          <p:cNvSpPr>
            <a:spLocks noGrp="1"/>
          </p:cNvSpPr>
          <p:nvPr>
            <p:ph idx="1"/>
          </p:nvPr>
        </p:nvSpPr>
        <p:spPr>
          <a:xfrm>
            <a:off x="457201" y="1371600"/>
            <a:ext cx="8381999" cy="1219200"/>
          </a:xfrm>
        </p:spPr>
        <p:txBody>
          <a:bodyPr>
            <a:normAutofit/>
          </a:bodyPr>
          <a:lstStyle/>
          <a:p>
            <a:pPr marL="0" indent="0">
              <a:buNone/>
            </a:pPr>
            <a:r>
              <a:rPr lang="en-US" dirty="0" smtClean="0"/>
              <a:t>Nearby </a:t>
            </a:r>
            <a:r>
              <a:rPr lang="en-US" dirty="0" smtClean="0"/>
              <a:t>events </a:t>
            </a:r>
            <a:r>
              <a:rPr lang="en-US" dirty="0" smtClean="0"/>
              <a:t>generate similar observed waveforms</a:t>
            </a:r>
            <a:r>
              <a:rPr lang="en-US" dirty="0" smtClean="0"/>
              <a:t>. </a:t>
            </a:r>
            <a:endParaRPr lang="en-US" dirty="0"/>
          </a:p>
        </p:txBody>
      </p:sp>
      <p:grpSp>
        <p:nvGrpSpPr>
          <p:cNvPr id="2" name="Group 1"/>
          <p:cNvGrpSpPr/>
          <p:nvPr/>
        </p:nvGrpSpPr>
        <p:grpSpPr>
          <a:xfrm>
            <a:off x="0" y="2712184"/>
            <a:ext cx="9160933" cy="4253032"/>
            <a:chOff x="0" y="2712184"/>
            <a:chExt cx="9160933" cy="4253032"/>
          </a:xfrm>
        </p:grpSpPr>
        <p:grpSp>
          <p:nvGrpSpPr>
            <p:cNvPr id="10" name="Group 9"/>
            <p:cNvGrpSpPr/>
            <p:nvPr/>
          </p:nvGrpSpPr>
          <p:grpSpPr>
            <a:xfrm>
              <a:off x="0" y="2712184"/>
              <a:ext cx="9160933" cy="2514600"/>
              <a:chOff x="0" y="4114800"/>
              <a:chExt cx="9160933" cy="2514600"/>
            </a:xfrm>
          </p:grpSpPr>
          <p:pic>
            <p:nvPicPr>
              <p:cNvPr id="11" name="Picture 10" descr="correlation_wav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25054"/>
                <a:ext cx="9144000" cy="2504346"/>
              </a:xfrm>
              <a:prstGeom prst="rect">
                <a:avLst/>
              </a:prstGeom>
            </p:spPr>
          </p:pic>
          <p:pic>
            <p:nvPicPr>
              <p:cNvPr id="12" name="Picture 11" descr="correlation_wave_10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33" y="4114800"/>
                <a:ext cx="9144000" cy="2504346"/>
              </a:xfrm>
              <a:prstGeom prst="rect">
                <a:avLst/>
              </a:prstGeom>
            </p:spPr>
          </p:pic>
        </p:grpSp>
        <p:sp>
          <p:nvSpPr>
            <p:cNvPr id="13" name="TextBox 12"/>
            <p:cNvSpPr txBox="1"/>
            <p:nvPr/>
          </p:nvSpPr>
          <p:spPr>
            <a:xfrm>
              <a:off x="2590800" y="5334000"/>
              <a:ext cx="4191000" cy="1631216"/>
            </a:xfrm>
            <a:prstGeom prst="rect">
              <a:avLst/>
            </a:prstGeom>
            <a:noFill/>
          </p:spPr>
          <p:txBody>
            <a:bodyPr wrap="square" rtlCol="0">
              <a:spAutoFit/>
            </a:bodyPr>
            <a:lstStyle/>
            <a:p>
              <a:r>
                <a:rPr lang="en-US" sz="2800" dirty="0"/>
                <a:t>Event distance: 8.4km</a:t>
              </a:r>
            </a:p>
            <a:p>
              <a:endParaRPr lang="en-US" dirty="0" smtClean="0"/>
            </a:p>
            <a:p>
              <a:r>
                <a:rPr lang="en-US" dirty="0" smtClean="0"/>
                <a:t>FITZ station</a:t>
              </a:r>
              <a:endParaRPr lang="en-US" dirty="0"/>
            </a:p>
            <a:p>
              <a:r>
                <a:rPr lang="en-US" dirty="0" smtClean="0"/>
                <a:t>vertical channel, 0.8-3.5Hz</a:t>
              </a:r>
            </a:p>
            <a:p>
              <a:endParaRPr lang="en-US" dirty="0"/>
            </a:p>
          </p:txBody>
        </p:sp>
      </p:grpSp>
      <p:sp>
        <p:nvSpPr>
          <p:cNvPr id="8" name="Content Placeholder 2"/>
          <p:cNvSpPr txBox="1">
            <a:spLocks/>
          </p:cNvSpPr>
          <p:nvPr/>
        </p:nvSpPr>
        <p:spPr>
          <a:xfrm>
            <a:off x="381000" y="2743200"/>
            <a:ext cx="8534399" cy="3505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Allows</a:t>
            </a:r>
            <a:r>
              <a:rPr lang="en-US" dirty="0" smtClean="0"/>
              <a:t>:</a:t>
            </a:r>
            <a:endParaRPr lang="en-US" dirty="0" smtClean="0"/>
          </a:p>
          <a:p>
            <a:r>
              <a:rPr lang="en-US" dirty="0" smtClean="0"/>
              <a:t>Event location from a single station</a:t>
            </a:r>
          </a:p>
          <a:p>
            <a:r>
              <a:rPr lang="en-US" dirty="0" smtClean="0"/>
              <a:t>Increased </a:t>
            </a:r>
            <a:r>
              <a:rPr lang="en-US" dirty="0" smtClean="0"/>
              <a:t>sensitivity</a:t>
            </a:r>
            <a:endParaRPr lang="en-US" dirty="0" smtClean="0"/>
          </a:p>
          <a:p>
            <a:r>
              <a:rPr lang="en-US" dirty="0" smtClean="0"/>
              <a:t>Accurate relative locations (double-differencing)</a:t>
            </a:r>
            <a:endParaRPr lang="en-US" dirty="0"/>
          </a:p>
        </p:txBody>
      </p:sp>
      <p:grpSp>
        <p:nvGrpSpPr>
          <p:cNvPr id="17" name="Group 16"/>
          <p:cNvGrpSpPr/>
          <p:nvPr/>
        </p:nvGrpSpPr>
        <p:grpSpPr>
          <a:xfrm>
            <a:off x="1600200" y="5181600"/>
            <a:ext cx="7543800" cy="1569333"/>
            <a:chOff x="1600200" y="5181600"/>
            <a:chExt cx="7543800" cy="1569333"/>
          </a:xfrm>
        </p:grpSpPr>
        <p:grpSp>
          <p:nvGrpSpPr>
            <p:cNvPr id="15" name="Group 14"/>
            <p:cNvGrpSpPr/>
            <p:nvPr/>
          </p:nvGrpSpPr>
          <p:grpSpPr>
            <a:xfrm>
              <a:off x="1600200" y="5181600"/>
              <a:ext cx="5638800" cy="1569333"/>
              <a:chOff x="1600200" y="5181600"/>
              <a:chExt cx="5638800" cy="1569333"/>
            </a:xfrm>
          </p:grpSpPr>
          <p:pic>
            <p:nvPicPr>
              <p:cNvPr id="4" name="Picture 3" descr="locations_catalo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200" y="5181600"/>
                <a:ext cx="2172295" cy="1562100"/>
              </a:xfrm>
              <a:prstGeom prst="rect">
                <a:avLst/>
              </a:prstGeom>
            </p:spPr>
          </p:pic>
          <p:pic>
            <p:nvPicPr>
              <p:cNvPr id="5" name="Picture 4" descr="locations_D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200" y="5181600"/>
                <a:ext cx="2209800" cy="1569333"/>
              </a:xfrm>
              <a:prstGeom prst="rect">
                <a:avLst/>
              </a:prstGeom>
            </p:spPr>
          </p:pic>
          <p:cxnSp>
            <p:nvCxnSpPr>
              <p:cNvPr id="14" name="Straight Arrow Connector 13"/>
              <p:cNvCxnSpPr/>
              <p:nvPr/>
            </p:nvCxnSpPr>
            <p:spPr>
              <a:xfrm>
                <a:off x="3886200" y="5943600"/>
                <a:ext cx="9906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7467600" y="5892224"/>
              <a:ext cx="1676400" cy="584776"/>
            </a:xfrm>
            <a:prstGeom prst="rect">
              <a:avLst/>
            </a:prstGeom>
            <a:noFill/>
          </p:spPr>
          <p:txBody>
            <a:bodyPr wrap="square" rtlCol="0">
              <a:spAutoFit/>
            </a:bodyPr>
            <a:lstStyle/>
            <a:p>
              <a:r>
                <a:rPr lang="en-US" sz="1600" dirty="0" smtClean="0"/>
                <a:t>(Zhang &amp; Thurber, 2003)</a:t>
              </a:r>
              <a:endParaRPr lang="en-US" sz="1600" dirty="0"/>
            </a:p>
          </p:txBody>
        </p:sp>
      </p:grpSp>
    </p:spTree>
    <p:extLst>
      <p:ext uri="{BB962C8B-B14F-4D97-AF65-F5344CB8AC3E}">
        <p14:creationId xmlns:p14="http://schemas.microsoft.com/office/powerpoint/2010/main" val="4081534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smtClean="0"/>
              <a:t>Bayesian seismic event localization (Myers et </a:t>
            </a:r>
            <a:r>
              <a:rPr lang="en-US" dirty="0"/>
              <a:t>a</a:t>
            </a:r>
            <a:r>
              <a:rPr lang="en-US" dirty="0" smtClean="0"/>
              <a:t>l., 2007)</a:t>
            </a:r>
          </a:p>
          <a:p>
            <a:r>
              <a:rPr lang="en-US" dirty="0" smtClean="0"/>
              <a:t>Parameterized models of seismic envelopes (</a:t>
            </a:r>
            <a:r>
              <a:rPr lang="en-US" dirty="0" err="1" smtClean="0"/>
              <a:t>Cua</a:t>
            </a:r>
            <a:r>
              <a:rPr lang="en-US" dirty="0" smtClean="0"/>
              <a:t>, 2005; </a:t>
            </a:r>
            <a:r>
              <a:rPr lang="en-US" dirty="0" err="1" smtClean="0"/>
              <a:t>Pasyanos</a:t>
            </a:r>
            <a:r>
              <a:rPr lang="en-US" dirty="0" smtClean="0"/>
              <a:t> et al, 2012)</a:t>
            </a:r>
          </a:p>
          <a:p>
            <a:r>
              <a:rPr lang="en-US" dirty="0" smtClean="0"/>
              <a:t>Open-universe probability modeling (</a:t>
            </a:r>
            <a:r>
              <a:rPr lang="en-US" dirty="0" err="1" smtClean="0"/>
              <a:t>Milch</a:t>
            </a:r>
            <a:r>
              <a:rPr lang="en-US" dirty="0" smtClean="0"/>
              <a:t> et </a:t>
            </a:r>
            <a:r>
              <a:rPr lang="en-US" dirty="0"/>
              <a:t>a</a:t>
            </a:r>
            <a:r>
              <a:rPr lang="en-US" dirty="0" smtClean="0"/>
              <a:t>l., 2007)</a:t>
            </a:r>
          </a:p>
          <a:p>
            <a:r>
              <a:rPr lang="en-US" dirty="0" smtClean="0"/>
              <a:t>Detection-based Bayesian monitoring (NET-VISA: </a:t>
            </a:r>
            <a:r>
              <a:rPr lang="en-US" dirty="0" err="1" smtClean="0"/>
              <a:t>Arora</a:t>
            </a:r>
            <a:r>
              <a:rPr lang="en-US" dirty="0" smtClean="0"/>
              <a:t> et al., 2010)</a:t>
            </a:r>
          </a:p>
          <a:p>
            <a:endParaRPr lang="en-US" dirty="0" smtClean="0"/>
          </a:p>
          <a:p>
            <a:endParaRPr lang="en-US" dirty="0" smtClean="0"/>
          </a:p>
          <a:p>
            <a:endParaRPr lang="en-US" dirty="0"/>
          </a:p>
        </p:txBody>
      </p:sp>
    </p:spTree>
    <p:extLst>
      <p:ext uri="{BB962C8B-B14F-4D97-AF65-F5344CB8AC3E}">
        <p14:creationId xmlns:p14="http://schemas.microsoft.com/office/powerpoint/2010/main" val="30181849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7446" b="7446"/>
          <a:stretch>
            <a:fillRect/>
          </a:stretch>
        </p:blipFill>
        <p:spPr>
          <a:xfrm>
            <a:off x="1463040" y="2598304"/>
            <a:ext cx="5944235" cy="3269096"/>
          </a:xfrm>
        </p:spPr>
      </p:pic>
      <p:sp>
        <p:nvSpPr>
          <p:cNvPr id="8"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Focus on modeling </a:t>
            </a:r>
            <a:r>
              <a:rPr lang="en-US" i="1" dirty="0" smtClean="0"/>
              <a:t>envelopes</a:t>
            </a:r>
            <a:r>
              <a:rPr lang="en-US" b="1" i="1" dirty="0" smtClean="0"/>
              <a:t>.</a:t>
            </a:r>
            <a:endParaRPr lang="en-US" dirty="0"/>
          </a:p>
        </p:txBody>
      </p:sp>
      <p:pic>
        <p:nvPicPr>
          <p:cNvPr id="5" name="Picture 4"/>
          <p:cNvPicPr>
            <a:picLocks noChangeAspect="1"/>
          </p:cNvPicPr>
          <p:nvPr/>
        </p:nvPicPr>
        <p:blipFill>
          <a:blip r:embed="rId3"/>
          <a:stretch>
            <a:fillRect/>
          </a:stretch>
        </p:blipFill>
        <p:spPr>
          <a:xfrm>
            <a:off x="1463040" y="2286000"/>
            <a:ext cx="5944235" cy="3841115"/>
          </a:xfrm>
          <a:prstGeom prst="rect">
            <a:avLst/>
          </a:prstGeom>
        </p:spPr>
      </p:pic>
      <p:pic>
        <p:nvPicPr>
          <p:cNvPr id="6" name="Picture 5"/>
          <p:cNvPicPr>
            <a:picLocks noChangeAspect="1"/>
          </p:cNvPicPr>
          <p:nvPr/>
        </p:nvPicPr>
        <p:blipFill>
          <a:blip r:embed="rId4"/>
          <a:stretch>
            <a:fillRect/>
          </a:stretch>
        </p:blipFill>
        <p:spPr>
          <a:xfrm>
            <a:off x="1463040" y="2286000"/>
            <a:ext cx="5943600" cy="3840705"/>
          </a:xfrm>
          <a:prstGeom prst="rect">
            <a:avLst/>
          </a:prstGeom>
        </p:spPr>
      </p:pic>
      <p:sp>
        <p:nvSpPr>
          <p:cNvPr id="10" name="Title 1"/>
          <p:cNvSpPr txBox="1">
            <a:spLocks/>
          </p:cNvSpPr>
          <p:nvPr/>
        </p:nvSpPr>
        <p:spPr>
          <a:xfrm>
            <a:off x="400756" y="3048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Generative Model</a:t>
            </a:r>
            <a:endParaRPr lang="en-US" dirty="0"/>
          </a:p>
        </p:txBody>
      </p:sp>
    </p:spTree>
    <p:extLst>
      <p:ext uri="{BB962C8B-B14F-4D97-AF65-F5344CB8AC3E}">
        <p14:creationId xmlns:p14="http://schemas.microsoft.com/office/powerpoint/2010/main" val="614967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00756" y="3048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Generative Model</a:t>
            </a:r>
            <a:endParaRPr lang="en-US" dirty="0"/>
          </a:p>
        </p:txBody>
      </p:sp>
      <p:sp>
        <p:nvSpPr>
          <p:cNvPr id="9" name="Content Placeholder 2"/>
          <p:cNvSpPr txBox="1">
            <a:spLocks/>
          </p:cNvSpPr>
          <p:nvPr/>
        </p:nvSpPr>
        <p:spPr>
          <a:xfrm>
            <a:off x="457200" y="1600200"/>
            <a:ext cx="8229600" cy="762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Station independence assumption:</a:t>
            </a:r>
          </a:p>
          <a:p>
            <a:endParaRPr lang="en-US" dirty="0" smtClean="0"/>
          </a:p>
          <a:p>
            <a:endParaRPr lang="en-US" dirty="0" smtClean="0"/>
          </a:p>
          <a:p>
            <a:endParaRPr lang="en-US" dirty="0"/>
          </a:p>
        </p:txBody>
      </p:sp>
      <p:pic>
        <p:nvPicPr>
          <p:cNvPr id="11" name="Picture 10" descr="TP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981200" y="2438399"/>
            <a:ext cx="4521200" cy="558800"/>
          </a:xfrm>
          <a:prstGeom prst="rect">
            <a:avLst/>
          </a:prstGeom>
        </p:spPr>
      </p:pic>
    </p:spTree>
    <p:extLst>
      <p:ext uri="{BB962C8B-B14F-4D97-AF65-F5344CB8AC3E}">
        <p14:creationId xmlns:p14="http://schemas.microsoft.com/office/powerpoint/2010/main" val="29193058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500686" y="5037667"/>
            <a:ext cx="4403425" cy="1667933"/>
            <a:chOff x="3837464" y="4868334"/>
            <a:chExt cx="4403425" cy="1820333"/>
          </a:xfrm>
        </p:grpSpPr>
        <p:pic>
          <p:nvPicPr>
            <p:cNvPr id="6" name="Picture 5" descr="kdak_observed.png"/>
            <p:cNvPicPr>
              <a:picLocks/>
            </p:cNvPicPr>
            <p:nvPr/>
          </p:nvPicPr>
          <p:blipFill>
            <a:blip r:embed="rId3">
              <a:extLst>
                <a:ext uri="{28A0092B-C50C-407E-A947-70E740481C1C}">
                  <a14:useLocalDpi xmlns:a14="http://schemas.microsoft.com/office/drawing/2010/main" val="0"/>
                </a:ext>
              </a:extLst>
            </a:blip>
            <a:stretch>
              <a:fillRect/>
            </a:stretch>
          </p:blipFill>
          <p:spPr>
            <a:xfrm>
              <a:off x="3837464" y="4946571"/>
              <a:ext cx="4114800" cy="1371600"/>
            </a:xfrm>
            <a:prstGeom prst="rect">
              <a:avLst/>
            </a:prstGeom>
          </p:spPr>
        </p:pic>
        <p:sp>
          <p:nvSpPr>
            <p:cNvPr id="14" name="Oval 13"/>
            <p:cNvSpPr/>
            <p:nvPr/>
          </p:nvSpPr>
          <p:spPr>
            <a:xfrm>
              <a:off x="3891846" y="4868334"/>
              <a:ext cx="4349043" cy="18203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t" anchorCtr="0"/>
            <a:lstStyle/>
            <a:p>
              <a:pPr algn="ctr"/>
              <a:endParaRPr lang="en-US" sz="1600" b="1" dirty="0">
                <a:solidFill>
                  <a:schemeClr val="tx1"/>
                </a:solidFill>
              </a:endParaRPr>
            </a:p>
            <a:p>
              <a:pPr algn="ctr"/>
              <a:endParaRPr lang="en-US" sz="1600" b="1" dirty="0" smtClean="0">
                <a:solidFill>
                  <a:schemeClr val="tx1"/>
                </a:solidFill>
              </a:endParaRPr>
            </a:p>
            <a:p>
              <a:pPr algn="ctr"/>
              <a:endParaRPr lang="en-US" sz="1600" b="1" dirty="0">
                <a:solidFill>
                  <a:schemeClr val="tx1"/>
                </a:solidFill>
              </a:endParaRPr>
            </a:p>
            <a:p>
              <a:pPr algn="ctr"/>
              <a:endParaRPr lang="en-US" b="1" dirty="0">
                <a:solidFill>
                  <a:schemeClr val="tx1"/>
                </a:solidFill>
              </a:endParaRPr>
            </a:p>
            <a:p>
              <a:pPr algn="ctr"/>
              <a:r>
                <a:rPr lang="en-US" b="1" dirty="0" smtClean="0">
                  <a:solidFill>
                    <a:schemeClr val="tx1"/>
                  </a:solidFill>
                </a:rPr>
                <a:t>Observed </a:t>
              </a:r>
              <a:r>
                <a:rPr lang="en-US" b="1" dirty="0" smtClean="0">
                  <a:solidFill>
                    <a:schemeClr val="tx1"/>
                  </a:solidFill>
                </a:rPr>
                <a:t>signal</a:t>
              </a:r>
              <a:endParaRPr lang="en-US" b="1" dirty="0">
                <a:solidFill>
                  <a:schemeClr val="tx1"/>
                </a:solidFill>
              </a:endParaRPr>
            </a:p>
          </p:txBody>
        </p:sp>
      </p:grpSp>
      <p:sp>
        <p:nvSpPr>
          <p:cNvPr id="2" name="Title 1"/>
          <p:cNvSpPr>
            <a:spLocks noGrp="1"/>
          </p:cNvSpPr>
          <p:nvPr>
            <p:ph type="title"/>
          </p:nvPr>
        </p:nvSpPr>
        <p:spPr>
          <a:xfrm>
            <a:off x="400756" y="0"/>
            <a:ext cx="8229600" cy="1143000"/>
          </a:xfrm>
        </p:spPr>
        <p:txBody>
          <a:bodyPr/>
          <a:lstStyle/>
          <a:p>
            <a:r>
              <a:rPr lang="en-US" dirty="0" smtClean="0"/>
              <a:t>Generative Envelope Model</a:t>
            </a:r>
            <a:endParaRPr lang="en-US" dirty="0"/>
          </a:p>
        </p:txBody>
      </p:sp>
      <p:sp>
        <p:nvSpPr>
          <p:cNvPr id="8" name="Oval 7"/>
          <p:cNvSpPr/>
          <p:nvPr/>
        </p:nvSpPr>
        <p:spPr>
          <a:xfrm>
            <a:off x="5757335" y="1171223"/>
            <a:ext cx="3090333" cy="1100666"/>
          </a:xfrm>
          <a:prstGeom prst="ellipse">
            <a:avLst/>
          </a:prstGeom>
          <a:noFill/>
          <a:ln w="76200" cmpd="sng">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Event</a:t>
            </a:r>
          </a:p>
          <a:p>
            <a:pPr algn="ctr"/>
            <a:r>
              <a:rPr lang="en-US" dirty="0" smtClean="0">
                <a:solidFill>
                  <a:schemeClr val="tx1"/>
                </a:solidFill>
              </a:rPr>
              <a:t>(</a:t>
            </a:r>
            <a:r>
              <a:rPr lang="en-US" dirty="0" err="1" smtClean="0">
                <a:solidFill>
                  <a:schemeClr val="tx1"/>
                </a:solidFill>
              </a:rPr>
              <a:t>lon</a:t>
            </a:r>
            <a:r>
              <a:rPr lang="en-US" dirty="0" smtClean="0">
                <a:solidFill>
                  <a:schemeClr val="tx1"/>
                </a:solidFill>
              </a:rPr>
              <a:t>, </a:t>
            </a:r>
            <a:r>
              <a:rPr lang="en-US" dirty="0" err="1" smtClean="0">
                <a:solidFill>
                  <a:schemeClr val="tx1"/>
                </a:solidFill>
              </a:rPr>
              <a:t>lat</a:t>
            </a:r>
            <a:r>
              <a:rPr lang="en-US" dirty="0" smtClean="0">
                <a:solidFill>
                  <a:schemeClr val="tx1"/>
                </a:solidFill>
              </a:rPr>
              <a:t>, depth, time, </a:t>
            </a:r>
          </a:p>
          <a:p>
            <a:pPr algn="ctr"/>
            <a:r>
              <a:rPr lang="en-US" dirty="0" err="1" smtClean="0">
                <a:solidFill>
                  <a:schemeClr val="tx1"/>
                </a:solidFill>
              </a:rPr>
              <a:t>mb</a:t>
            </a:r>
            <a:r>
              <a:rPr lang="en-US" dirty="0" smtClean="0">
                <a:solidFill>
                  <a:schemeClr val="tx1"/>
                </a:solidFill>
              </a:rPr>
              <a:t>, source type)</a:t>
            </a:r>
            <a:endParaRPr lang="en-US" dirty="0">
              <a:solidFill>
                <a:schemeClr val="tx1"/>
              </a:solidFill>
            </a:endParaRPr>
          </a:p>
        </p:txBody>
      </p:sp>
      <p:sp>
        <p:nvSpPr>
          <p:cNvPr id="9" name="Oval 8"/>
          <p:cNvSpPr/>
          <p:nvPr/>
        </p:nvSpPr>
        <p:spPr>
          <a:xfrm>
            <a:off x="4713112" y="2737557"/>
            <a:ext cx="1312333" cy="409223"/>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1"/>
          <a:lstStyle/>
          <a:p>
            <a:pPr algn="ctr"/>
            <a:r>
              <a:rPr lang="en-US" dirty="0">
                <a:solidFill>
                  <a:schemeClr val="tx1"/>
                </a:solidFill>
              </a:rPr>
              <a:t>a</a:t>
            </a:r>
            <a:r>
              <a:rPr lang="en-US" dirty="0" smtClean="0">
                <a:solidFill>
                  <a:schemeClr val="tx1"/>
                </a:solidFill>
              </a:rPr>
              <a:t>rrival time</a:t>
            </a:r>
            <a:endParaRPr lang="en-US" dirty="0">
              <a:solidFill>
                <a:schemeClr val="tx1"/>
              </a:solidFill>
            </a:endParaRPr>
          </a:p>
        </p:txBody>
      </p:sp>
      <p:sp>
        <p:nvSpPr>
          <p:cNvPr id="10" name="Oval 9"/>
          <p:cNvSpPr/>
          <p:nvPr/>
        </p:nvSpPr>
        <p:spPr>
          <a:xfrm>
            <a:off x="6683022" y="2537181"/>
            <a:ext cx="1162757" cy="383822"/>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dirty="0" smtClean="0">
                <a:solidFill>
                  <a:schemeClr val="tx1"/>
                </a:solidFill>
              </a:rPr>
              <a:t>amplitude</a:t>
            </a:r>
            <a:endParaRPr lang="en-US" dirty="0">
              <a:solidFill>
                <a:schemeClr val="tx1"/>
              </a:solidFill>
            </a:endParaRPr>
          </a:p>
        </p:txBody>
      </p:sp>
      <p:sp>
        <p:nvSpPr>
          <p:cNvPr id="12" name="Oval 11"/>
          <p:cNvSpPr/>
          <p:nvPr/>
        </p:nvSpPr>
        <p:spPr>
          <a:xfrm>
            <a:off x="6158089" y="3056467"/>
            <a:ext cx="1193802" cy="443087"/>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dirty="0">
                <a:solidFill>
                  <a:schemeClr val="tx1"/>
                </a:solidFill>
              </a:rPr>
              <a:t>o</a:t>
            </a:r>
            <a:r>
              <a:rPr lang="en-US" dirty="0" smtClean="0">
                <a:solidFill>
                  <a:schemeClr val="tx1"/>
                </a:solidFill>
              </a:rPr>
              <a:t>nset time</a:t>
            </a:r>
            <a:endParaRPr lang="en-US" dirty="0">
              <a:solidFill>
                <a:schemeClr val="tx1"/>
              </a:solidFill>
            </a:endParaRPr>
          </a:p>
        </p:txBody>
      </p:sp>
      <p:sp>
        <p:nvSpPr>
          <p:cNvPr id="24" name="Oval 23"/>
          <p:cNvSpPr/>
          <p:nvPr/>
        </p:nvSpPr>
        <p:spPr>
          <a:xfrm>
            <a:off x="5235223" y="3812824"/>
            <a:ext cx="1651000" cy="745066"/>
          </a:xfrm>
          <a:prstGeom prst="ellipse">
            <a:avLst/>
          </a:prstGeom>
          <a:noFill/>
          <a:ln w="38100" cmpd="sng">
            <a:solidFill>
              <a:srgbClr val="660066"/>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dirty="0" smtClean="0">
                <a:solidFill>
                  <a:schemeClr val="tx1"/>
                </a:solidFill>
              </a:rPr>
              <a:t>Modulation</a:t>
            </a:r>
          </a:p>
          <a:p>
            <a:pPr algn="ctr"/>
            <a:r>
              <a:rPr lang="en-US" dirty="0" smtClean="0">
                <a:solidFill>
                  <a:schemeClr val="tx1"/>
                </a:solidFill>
              </a:rPr>
              <a:t>parameters</a:t>
            </a:r>
            <a:endParaRPr lang="en-US" dirty="0">
              <a:solidFill>
                <a:schemeClr val="tx1"/>
              </a:solidFill>
            </a:endParaRPr>
          </a:p>
        </p:txBody>
      </p:sp>
      <p:cxnSp>
        <p:nvCxnSpPr>
          <p:cNvPr id="28" name="Straight Arrow Connector 27"/>
          <p:cNvCxnSpPr>
            <a:endCxn id="9" idx="0"/>
          </p:cNvCxnSpPr>
          <p:nvPr/>
        </p:nvCxnSpPr>
        <p:spPr>
          <a:xfrm flipH="1">
            <a:off x="5369279" y="1989667"/>
            <a:ext cx="599721" cy="747890"/>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6505223" y="2257778"/>
            <a:ext cx="169333" cy="804333"/>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10" idx="0"/>
          </p:cNvCxnSpPr>
          <p:nvPr/>
        </p:nvCxnSpPr>
        <p:spPr>
          <a:xfrm flipH="1">
            <a:off x="7264401" y="2300111"/>
            <a:ext cx="2820" cy="237070"/>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7972778" y="2215444"/>
            <a:ext cx="155223" cy="606778"/>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8" idx="3"/>
            <a:endCxn id="24" idx="0"/>
          </p:cNvCxnSpPr>
          <p:nvPr/>
        </p:nvCxnSpPr>
        <p:spPr>
          <a:xfrm flipH="1">
            <a:off x="6060723" y="2110700"/>
            <a:ext cx="149181" cy="1702124"/>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4967111" y="3146778"/>
            <a:ext cx="169334" cy="2215444"/>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4" idx="4"/>
          </p:cNvCxnSpPr>
          <p:nvPr/>
        </p:nvCxnSpPr>
        <p:spPr>
          <a:xfrm>
            <a:off x="6060723" y="4557890"/>
            <a:ext cx="63499" cy="493888"/>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6942667" y="3471333"/>
            <a:ext cx="70556" cy="1538111"/>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7436556" y="2949222"/>
            <a:ext cx="14111" cy="2102556"/>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3" idx="4"/>
          </p:cNvCxnSpPr>
          <p:nvPr/>
        </p:nvCxnSpPr>
        <p:spPr>
          <a:xfrm flipH="1">
            <a:off x="8065908" y="3302002"/>
            <a:ext cx="242714" cy="1933220"/>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pic>
        <p:nvPicPr>
          <p:cNvPr id="58" name="Picture 57" descr="kdak_noise.png"/>
          <p:cNvPicPr>
            <a:picLocks/>
          </p:cNvPicPr>
          <p:nvPr/>
        </p:nvPicPr>
        <p:blipFill>
          <a:blip r:embed="rId4">
            <a:extLst>
              <a:ext uri="{28A0092B-C50C-407E-A947-70E740481C1C}">
                <a14:useLocalDpi xmlns:a14="http://schemas.microsoft.com/office/drawing/2010/main" val="0"/>
              </a:ext>
            </a:extLst>
          </a:blip>
          <a:stretch>
            <a:fillRect/>
          </a:stretch>
        </p:blipFill>
        <p:spPr>
          <a:xfrm>
            <a:off x="1817513" y="5028921"/>
            <a:ext cx="2286000" cy="1371600"/>
          </a:xfrm>
          <a:prstGeom prst="rect">
            <a:avLst/>
          </a:prstGeom>
        </p:spPr>
      </p:pic>
      <p:pic>
        <p:nvPicPr>
          <p:cNvPr id="59" name="Picture 58" descr="kdak_template.png"/>
          <p:cNvPicPr>
            <a:picLocks/>
          </p:cNvPicPr>
          <p:nvPr/>
        </p:nvPicPr>
        <p:blipFill>
          <a:blip r:embed="rId5">
            <a:extLst>
              <a:ext uri="{28A0092B-C50C-407E-A947-70E740481C1C}">
                <a14:useLocalDpi xmlns:a14="http://schemas.microsoft.com/office/drawing/2010/main" val="0"/>
              </a:ext>
            </a:extLst>
          </a:blip>
          <a:stretch>
            <a:fillRect/>
          </a:stretch>
        </p:blipFill>
        <p:spPr>
          <a:xfrm>
            <a:off x="2060211" y="1856242"/>
            <a:ext cx="2286000" cy="1371600"/>
          </a:xfrm>
          <a:prstGeom prst="rect">
            <a:avLst/>
          </a:prstGeom>
        </p:spPr>
      </p:pic>
      <p:pic>
        <p:nvPicPr>
          <p:cNvPr id="60" name="Picture 59" descr="kdak_wiggle.png"/>
          <p:cNvPicPr>
            <a:picLocks/>
          </p:cNvPicPr>
          <p:nvPr/>
        </p:nvPicPr>
        <p:blipFill>
          <a:blip r:embed="rId6">
            <a:extLst>
              <a:ext uri="{28A0092B-C50C-407E-A947-70E740481C1C}">
                <a14:useLocalDpi xmlns:a14="http://schemas.microsoft.com/office/drawing/2010/main" val="0"/>
              </a:ext>
            </a:extLst>
          </a:blip>
          <a:stretch>
            <a:fillRect/>
          </a:stretch>
        </p:blipFill>
        <p:spPr>
          <a:xfrm>
            <a:off x="2057400" y="3789463"/>
            <a:ext cx="2286000" cy="1371600"/>
          </a:xfrm>
          <a:prstGeom prst="rect">
            <a:avLst/>
          </a:prstGeom>
        </p:spPr>
      </p:pic>
      <p:sp>
        <p:nvSpPr>
          <p:cNvPr id="61" name="TextBox 60"/>
          <p:cNvSpPr txBox="1"/>
          <p:nvPr/>
        </p:nvSpPr>
        <p:spPr>
          <a:xfrm>
            <a:off x="211669" y="2568222"/>
            <a:ext cx="1679222" cy="646331"/>
          </a:xfrm>
          <a:prstGeom prst="rect">
            <a:avLst/>
          </a:prstGeom>
          <a:noFill/>
        </p:spPr>
        <p:txBody>
          <a:bodyPr wrap="square" rtlCol="0">
            <a:spAutoFit/>
          </a:bodyPr>
          <a:lstStyle/>
          <a:p>
            <a:r>
              <a:rPr lang="en-US" dirty="0" smtClean="0"/>
              <a:t>Parameterized</a:t>
            </a:r>
          </a:p>
          <a:p>
            <a:r>
              <a:rPr lang="en-US" dirty="0"/>
              <a:t>s</a:t>
            </a:r>
            <a:r>
              <a:rPr lang="en-US" dirty="0" smtClean="0"/>
              <a:t>hape template</a:t>
            </a:r>
            <a:endParaRPr lang="en-US" dirty="0"/>
          </a:p>
        </p:txBody>
      </p:sp>
      <p:sp>
        <p:nvSpPr>
          <p:cNvPr id="62" name="TextBox 61"/>
          <p:cNvSpPr txBox="1"/>
          <p:nvPr/>
        </p:nvSpPr>
        <p:spPr>
          <a:xfrm>
            <a:off x="155222" y="3922889"/>
            <a:ext cx="2060224" cy="646331"/>
          </a:xfrm>
          <a:prstGeom prst="rect">
            <a:avLst/>
          </a:prstGeom>
          <a:noFill/>
        </p:spPr>
        <p:txBody>
          <a:bodyPr wrap="square" rtlCol="0">
            <a:spAutoFit/>
          </a:bodyPr>
          <a:lstStyle/>
          <a:p>
            <a:r>
              <a:rPr lang="en-US" dirty="0" smtClean="0"/>
              <a:t>Modulation signal</a:t>
            </a:r>
          </a:p>
          <a:p>
            <a:r>
              <a:rPr lang="en-US" dirty="0" smtClean="0"/>
              <a:t>(aka “the wiggles”)</a:t>
            </a:r>
            <a:endParaRPr lang="en-US" dirty="0"/>
          </a:p>
        </p:txBody>
      </p:sp>
      <p:sp>
        <p:nvSpPr>
          <p:cNvPr id="63" name="TextBox 62"/>
          <p:cNvSpPr txBox="1"/>
          <p:nvPr/>
        </p:nvSpPr>
        <p:spPr>
          <a:xfrm>
            <a:off x="197555" y="5588000"/>
            <a:ext cx="1919111" cy="923330"/>
          </a:xfrm>
          <a:prstGeom prst="rect">
            <a:avLst/>
          </a:prstGeom>
          <a:noFill/>
        </p:spPr>
        <p:txBody>
          <a:bodyPr wrap="square" rtlCol="0">
            <a:spAutoFit/>
          </a:bodyPr>
          <a:lstStyle/>
          <a:p>
            <a:r>
              <a:rPr lang="en-US" dirty="0" smtClean="0"/>
              <a:t>Random noise</a:t>
            </a:r>
          </a:p>
          <a:p>
            <a:r>
              <a:rPr lang="en-US" dirty="0" smtClean="0"/>
              <a:t>(autoregressive process)</a:t>
            </a:r>
            <a:endParaRPr lang="en-US" dirty="0"/>
          </a:p>
        </p:txBody>
      </p:sp>
      <p:sp>
        <p:nvSpPr>
          <p:cNvPr id="64" name="TextBox 63"/>
          <p:cNvSpPr txBox="1"/>
          <p:nvPr/>
        </p:nvSpPr>
        <p:spPr>
          <a:xfrm>
            <a:off x="2836331" y="3217333"/>
            <a:ext cx="649111" cy="584776"/>
          </a:xfrm>
          <a:prstGeom prst="rect">
            <a:avLst/>
          </a:prstGeom>
          <a:noFill/>
        </p:spPr>
        <p:txBody>
          <a:bodyPr wrap="square" rtlCol="0">
            <a:spAutoFit/>
          </a:bodyPr>
          <a:lstStyle/>
          <a:p>
            <a:r>
              <a:rPr lang="en-US" sz="3200" b="1" dirty="0" smtClean="0"/>
              <a:t>×</a:t>
            </a:r>
            <a:endParaRPr lang="en-US" sz="3200" b="1" dirty="0"/>
          </a:p>
        </p:txBody>
      </p:sp>
      <p:sp>
        <p:nvSpPr>
          <p:cNvPr id="65" name="TextBox 64"/>
          <p:cNvSpPr txBox="1"/>
          <p:nvPr/>
        </p:nvSpPr>
        <p:spPr>
          <a:xfrm>
            <a:off x="2833511" y="4964288"/>
            <a:ext cx="649111" cy="584776"/>
          </a:xfrm>
          <a:prstGeom prst="rect">
            <a:avLst/>
          </a:prstGeom>
          <a:noFill/>
        </p:spPr>
        <p:txBody>
          <a:bodyPr wrap="square" rtlCol="0">
            <a:spAutoFit/>
          </a:bodyPr>
          <a:lstStyle/>
          <a:p>
            <a:r>
              <a:rPr lang="en-US" sz="3200" b="1" dirty="0" smtClean="0"/>
              <a:t>+</a:t>
            </a:r>
            <a:endParaRPr lang="en-US" sz="3200" b="1" dirty="0"/>
          </a:p>
        </p:txBody>
      </p:sp>
      <p:sp>
        <p:nvSpPr>
          <p:cNvPr id="66" name="TextBox 65"/>
          <p:cNvSpPr txBox="1"/>
          <p:nvPr/>
        </p:nvSpPr>
        <p:spPr>
          <a:xfrm>
            <a:off x="4072464" y="5610579"/>
            <a:ext cx="649111" cy="584776"/>
          </a:xfrm>
          <a:prstGeom prst="rect">
            <a:avLst/>
          </a:prstGeom>
          <a:noFill/>
        </p:spPr>
        <p:txBody>
          <a:bodyPr wrap="square" rtlCol="0">
            <a:spAutoFit/>
          </a:bodyPr>
          <a:lstStyle/>
          <a:p>
            <a:r>
              <a:rPr lang="en-US" sz="3200" b="1" dirty="0"/>
              <a:t>=</a:t>
            </a:r>
          </a:p>
        </p:txBody>
      </p:sp>
      <p:pic>
        <p:nvPicPr>
          <p:cNvPr id="31" name="Picture 174" descr="location_prior.png"/>
          <p:cNvPicPr>
            <a:picLocks noChangeAspect="1"/>
          </p:cNvPicPr>
          <p:nvPr/>
        </p:nvPicPr>
        <p:blipFill>
          <a:blip r:embed="rId7" cstate="print"/>
          <a:srcRect/>
          <a:stretch>
            <a:fillRect/>
          </a:stretch>
        </p:blipFill>
        <p:spPr bwMode="auto">
          <a:xfrm>
            <a:off x="3048000" y="914400"/>
            <a:ext cx="1506000" cy="914400"/>
          </a:xfrm>
          <a:prstGeom prst="rect">
            <a:avLst/>
          </a:prstGeom>
          <a:noFill/>
          <a:ln w="9525">
            <a:noFill/>
            <a:miter lim="800000"/>
            <a:headEnd/>
            <a:tailEnd/>
          </a:ln>
        </p:spPr>
      </p:pic>
      <p:cxnSp>
        <p:nvCxnSpPr>
          <p:cNvPr id="35" name="Straight Arrow Connector 34"/>
          <p:cNvCxnSpPr>
            <a:stCxn id="31" idx="3"/>
            <a:endCxn id="8" idx="2"/>
          </p:cNvCxnSpPr>
          <p:nvPr/>
        </p:nvCxnSpPr>
        <p:spPr>
          <a:xfrm>
            <a:off x="4554000" y="1371600"/>
            <a:ext cx="1203335" cy="349956"/>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4419600" y="2286000"/>
            <a:ext cx="4648200" cy="4495800"/>
          </a:xfrm>
          <a:prstGeom prst="rect">
            <a:avLst/>
          </a:prstGeom>
          <a:solidFill>
            <a:schemeClr val="tx1">
              <a:alpha val="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r"/>
            <a:r>
              <a:rPr lang="en-US" dirty="0" smtClean="0"/>
              <a:t>#stations</a:t>
            </a:r>
            <a:endParaRPr lang="en-US" dirty="0"/>
          </a:p>
        </p:txBody>
      </p:sp>
      <p:sp>
        <p:nvSpPr>
          <p:cNvPr id="4" name="Rectangle 3"/>
          <p:cNvSpPr/>
          <p:nvPr/>
        </p:nvSpPr>
        <p:spPr>
          <a:xfrm>
            <a:off x="4572000" y="914400"/>
            <a:ext cx="4419600" cy="4114800"/>
          </a:xfrm>
          <a:prstGeom prst="rect">
            <a:avLst/>
          </a:prstGeom>
          <a:solidFill>
            <a:schemeClr val="tx1">
              <a:alpha val="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r"/>
            <a:endParaRPr lang="en-US" dirty="0" smtClean="0"/>
          </a:p>
          <a:p>
            <a:pPr algn="r"/>
            <a:r>
              <a:rPr lang="en-US" dirty="0" smtClean="0"/>
              <a:t>#events ~ Poisson(</a:t>
            </a:r>
            <a:r>
              <a:rPr lang="en-US" dirty="0" err="1" smtClean="0"/>
              <a:t>λ</a:t>
            </a:r>
            <a:r>
              <a:rPr lang="en-US" dirty="0" smtClean="0"/>
              <a:t>)</a:t>
            </a:r>
            <a:endParaRPr lang="en-US" dirty="0"/>
          </a:p>
        </p:txBody>
      </p:sp>
      <p:sp>
        <p:nvSpPr>
          <p:cNvPr id="5" name="Rectangle 4"/>
          <p:cNvSpPr/>
          <p:nvPr/>
        </p:nvSpPr>
        <p:spPr>
          <a:xfrm>
            <a:off x="4648200" y="2362200"/>
            <a:ext cx="4267200" cy="2286000"/>
          </a:xfrm>
          <a:prstGeom prst="rect">
            <a:avLst/>
          </a:prstGeom>
          <a:solidFill>
            <a:schemeClr val="tx1">
              <a:alpha val="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r"/>
            <a:r>
              <a:rPr lang="en-US" dirty="0" smtClean="0"/>
              <a:t>#phases</a:t>
            </a:r>
            <a:endParaRPr lang="en-US" dirty="0"/>
          </a:p>
        </p:txBody>
      </p:sp>
      <p:sp>
        <p:nvSpPr>
          <p:cNvPr id="13" name="Oval 12"/>
          <p:cNvSpPr/>
          <p:nvPr/>
        </p:nvSpPr>
        <p:spPr>
          <a:xfrm>
            <a:off x="7701843" y="2827869"/>
            <a:ext cx="1213557" cy="474133"/>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dirty="0">
                <a:solidFill>
                  <a:schemeClr val="tx1"/>
                </a:solidFill>
              </a:rPr>
              <a:t>d</a:t>
            </a:r>
            <a:r>
              <a:rPr lang="en-US" dirty="0" smtClean="0">
                <a:solidFill>
                  <a:schemeClr val="tx1"/>
                </a:solidFill>
              </a:rPr>
              <a:t>ecay rate</a:t>
            </a:r>
            <a:endParaRPr lang="en-US" dirty="0">
              <a:solidFill>
                <a:schemeClr val="tx1"/>
              </a:solidFill>
            </a:endParaRPr>
          </a:p>
        </p:txBody>
      </p:sp>
    </p:spTree>
    <p:extLst>
      <p:ext uri="{BB962C8B-B14F-4D97-AF65-F5344CB8AC3E}">
        <p14:creationId xmlns:p14="http://schemas.microsoft.com/office/powerpoint/2010/main" val="2255421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 nodeType="click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24" grpId="0" animBg="1"/>
      <p:bldP spid="61" grpId="0"/>
      <p:bldP spid="62" grpId="0"/>
      <p:bldP spid="63" grpId="0"/>
      <p:bldP spid="64" grpId="0"/>
      <p:bldP spid="65" grpId="0"/>
      <p:bldP spid="66" grpId="0"/>
      <p:bldP spid="37" grpId="0" animBg="1"/>
      <p:bldP spid="4" grpId="1" animBg="1"/>
      <p:bldP spid="5"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500686" y="5037667"/>
            <a:ext cx="4403425" cy="1667933"/>
            <a:chOff x="3837464" y="4868334"/>
            <a:chExt cx="4403425" cy="1820333"/>
          </a:xfrm>
        </p:grpSpPr>
        <p:pic>
          <p:nvPicPr>
            <p:cNvPr id="6" name="Picture 5" descr="kdak_observed.png"/>
            <p:cNvPicPr>
              <a:picLocks/>
            </p:cNvPicPr>
            <p:nvPr/>
          </p:nvPicPr>
          <p:blipFill>
            <a:blip r:embed="rId3">
              <a:extLst>
                <a:ext uri="{28A0092B-C50C-407E-A947-70E740481C1C}">
                  <a14:useLocalDpi xmlns:a14="http://schemas.microsoft.com/office/drawing/2010/main" val="0"/>
                </a:ext>
              </a:extLst>
            </a:blip>
            <a:stretch>
              <a:fillRect/>
            </a:stretch>
          </p:blipFill>
          <p:spPr>
            <a:xfrm>
              <a:off x="3837464" y="4946571"/>
              <a:ext cx="4114800" cy="1371600"/>
            </a:xfrm>
            <a:prstGeom prst="rect">
              <a:avLst/>
            </a:prstGeom>
          </p:spPr>
        </p:pic>
        <p:sp>
          <p:nvSpPr>
            <p:cNvPr id="14" name="Oval 13"/>
            <p:cNvSpPr/>
            <p:nvPr/>
          </p:nvSpPr>
          <p:spPr>
            <a:xfrm>
              <a:off x="3891846" y="4868334"/>
              <a:ext cx="4349043" cy="18203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t" anchorCtr="0"/>
            <a:lstStyle/>
            <a:p>
              <a:pPr algn="ctr"/>
              <a:endParaRPr lang="en-US" sz="1600" b="1" dirty="0">
                <a:solidFill>
                  <a:schemeClr val="tx1"/>
                </a:solidFill>
              </a:endParaRPr>
            </a:p>
            <a:p>
              <a:pPr algn="ctr"/>
              <a:endParaRPr lang="en-US" sz="1600" b="1" dirty="0" smtClean="0">
                <a:solidFill>
                  <a:schemeClr val="tx1"/>
                </a:solidFill>
              </a:endParaRPr>
            </a:p>
            <a:p>
              <a:pPr algn="ctr"/>
              <a:endParaRPr lang="en-US" sz="1600" b="1" dirty="0">
                <a:solidFill>
                  <a:schemeClr val="tx1"/>
                </a:solidFill>
              </a:endParaRPr>
            </a:p>
            <a:p>
              <a:pPr algn="ctr"/>
              <a:endParaRPr lang="en-US" b="1" dirty="0">
                <a:solidFill>
                  <a:schemeClr val="tx1"/>
                </a:solidFill>
              </a:endParaRPr>
            </a:p>
            <a:p>
              <a:pPr algn="ctr"/>
              <a:r>
                <a:rPr lang="en-US" b="1" dirty="0" smtClean="0">
                  <a:solidFill>
                    <a:schemeClr val="tx1"/>
                  </a:solidFill>
                </a:rPr>
                <a:t>Observed </a:t>
              </a:r>
              <a:r>
                <a:rPr lang="en-US" b="1" dirty="0" smtClean="0">
                  <a:solidFill>
                    <a:schemeClr val="tx1"/>
                  </a:solidFill>
                </a:rPr>
                <a:t>signal</a:t>
              </a:r>
              <a:endParaRPr lang="en-US" b="1" dirty="0">
                <a:solidFill>
                  <a:schemeClr val="tx1"/>
                </a:solidFill>
              </a:endParaRPr>
            </a:p>
          </p:txBody>
        </p:sp>
      </p:grpSp>
      <p:sp>
        <p:nvSpPr>
          <p:cNvPr id="2" name="Title 1"/>
          <p:cNvSpPr>
            <a:spLocks noGrp="1"/>
          </p:cNvSpPr>
          <p:nvPr>
            <p:ph type="title"/>
          </p:nvPr>
        </p:nvSpPr>
        <p:spPr>
          <a:xfrm>
            <a:off x="400756" y="0"/>
            <a:ext cx="8229600" cy="1143000"/>
          </a:xfrm>
        </p:spPr>
        <p:txBody>
          <a:bodyPr/>
          <a:lstStyle/>
          <a:p>
            <a:r>
              <a:rPr lang="en-US" dirty="0" smtClean="0"/>
              <a:t>Unassociated Templates</a:t>
            </a:r>
            <a:endParaRPr lang="en-US" dirty="0"/>
          </a:p>
        </p:txBody>
      </p:sp>
      <p:sp>
        <p:nvSpPr>
          <p:cNvPr id="9" name="Oval 8"/>
          <p:cNvSpPr/>
          <p:nvPr/>
        </p:nvSpPr>
        <p:spPr>
          <a:xfrm>
            <a:off x="4713112" y="2737557"/>
            <a:ext cx="1312333" cy="409223"/>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1"/>
          <a:lstStyle/>
          <a:p>
            <a:pPr algn="ctr"/>
            <a:r>
              <a:rPr lang="en-US" dirty="0">
                <a:solidFill>
                  <a:schemeClr val="tx1"/>
                </a:solidFill>
              </a:rPr>
              <a:t>a</a:t>
            </a:r>
            <a:r>
              <a:rPr lang="en-US" dirty="0" smtClean="0">
                <a:solidFill>
                  <a:schemeClr val="tx1"/>
                </a:solidFill>
              </a:rPr>
              <a:t>rrival time</a:t>
            </a:r>
            <a:endParaRPr lang="en-US" dirty="0">
              <a:solidFill>
                <a:schemeClr val="tx1"/>
              </a:solidFill>
            </a:endParaRPr>
          </a:p>
        </p:txBody>
      </p:sp>
      <p:sp>
        <p:nvSpPr>
          <p:cNvPr id="10" name="Oval 9"/>
          <p:cNvSpPr/>
          <p:nvPr/>
        </p:nvSpPr>
        <p:spPr>
          <a:xfrm>
            <a:off x="6683022" y="2537181"/>
            <a:ext cx="1162757" cy="383822"/>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dirty="0" smtClean="0">
                <a:solidFill>
                  <a:schemeClr val="tx1"/>
                </a:solidFill>
              </a:rPr>
              <a:t>amplitude</a:t>
            </a:r>
            <a:endParaRPr lang="en-US" dirty="0">
              <a:solidFill>
                <a:schemeClr val="tx1"/>
              </a:solidFill>
            </a:endParaRPr>
          </a:p>
        </p:txBody>
      </p:sp>
      <p:sp>
        <p:nvSpPr>
          <p:cNvPr id="12" name="Oval 11"/>
          <p:cNvSpPr/>
          <p:nvPr/>
        </p:nvSpPr>
        <p:spPr>
          <a:xfrm>
            <a:off x="6158089" y="3056467"/>
            <a:ext cx="1193802" cy="443087"/>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dirty="0">
                <a:solidFill>
                  <a:schemeClr val="tx1"/>
                </a:solidFill>
              </a:rPr>
              <a:t>o</a:t>
            </a:r>
            <a:r>
              <a:rPr lang="en-US" dirty="0" smtClean="0">
                <a:solidFill>
                  <a:schemeClr val="tx1"/>
                </a:solidFill>
              </a:rPr>
              <a:t>nset time</a:t>
            </a:r>
            <a:endParaRPr lang="en-US" dirty="0">
              <a:solidFill>
                <a:schemeClr val="tx1"/>
              </a:solidFill>
            </a:endParaRPr>
          </a:p>
        </p:txBody>
      </p:sp>
      <p:sp>
        <p:nvSpPr>
          <p:cNvPr id="24" name="Oval 23"/>
          <p:cNvSpPr/>
          <p:nvPr/>
        </p:nvSpPr>
        <p:spPr>
          <a:xfrm>
            <a:off x="5235223" y="3812824"/>
            <a:ext cx="1651000" cy="745066"/>
          </a:xfrm>
          <a:prstGeom prst="ellipse">
            <a:avLst/>
          </a:prstGeom>
          <a:noFill/>
          <a:ln w="38100" cmpd="sng">
            <a:solidFill>
              <a:srgbClr val="660066"/>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dirty="0" smtClean="0">
                <a:solidFill>
                  <a:schemeClr val="tx1"/>
                </a:solidFill>
              </a:rPr>
              <a:t>Modulation</a:t>
            </a:r>
          </a:p>
          <a:p>
            <a:pPr algn="ctr"/>
            <a:r>
              <a:rPr lang="en-US" dirty="0" smtClean="0">
                <a:solidFill>
                  <a:schemeClr val="tx1"/>
                </a:solidFill>
              </a:rPr>
              <a:t>parameters</a:t>
            </a:r>
            <a:endParaRPr lang="en-US" dirty="0">
              <a:solidFill>
                <a:schemeClr val="tx1"/>
              </a:solidFill>
            </a:endParaRPr>
          </a:p>
        </p:txBody>
      </p:sp>
      <p:cxnSp>
        <p:nvCxnSpPr>
          <p:cNvPr id="44" name="Straight Arrow Connector 43"/>
          <p:cNvCxnSpPr/>
          <p:nvPr/>
        </p:nvCxnSpPr>
        <p:spPr>
          <a:xfrm flipH="1">
            <a:off x="4967111" y="3146778"/>
            <a:ext cx="169334" cy="2215444"/>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4" idx="4"/>
          </p:cNvCxnSpPr>
          <p:nvPr/>
        </p:nvCxnSpPr>
        <p:spPr>
          <a:xfrm>
            <a:off x="6060723" y="4557890"/>
            <a:ext cx="63499" cy="493888"/>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6942667" y="3471333"/>
            <a:ext cx="70556" cy="1538111"/>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7436556" y="2949222"/>
            <a:ext cx="14111" cy="2102556"/>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3" idx="4"/>
          </p:cNvCxnSpPr>
          <p:nvPr/>
        </p:nvCxnSpPr>
        <p:spPr>
          <a:xfrm flipH="1">
            <a:off x="8065908" y="3302002"/>
            <a:ext cx="242714" cy="1933220"/>
          </a:xfrm>
          <a:prstGeom prst="straightConnector1">
            <a:avLst/>
          </a:prstGeom>
          <a:ln>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701843" y="2827869"/>
            <a:ext cx="1213557" cy="474133"/>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en-US" dirty="0">
                <a:solidFill>
                  <a:schemeClr val="tx1"/>
                </a:solidFill>
              </a:rPr>
              <a:t>d</a:t>
            </a:r>
            <a:r>
              <a:rPr lang="en-US" dirty="0" smtClean="0">
                <a:solidFill>
                  <a:schemeClr val="tx1"/>
                </a:solidFill>
              </a:rPr>
              <a:t>ecay rate</a:t>
            </a:r>
            <a:endParaRPr lang="en-US" dirty="0">
              <a:solidFill>
                <a:schemeClr val="tx1"/>
              </a:solidFill>
            </a:endParaRPr>
          </a:p>
        </p:txBody>
      </p:sp>
      <p:sp>
        <p:nvSpPr>
          <p:cNvPr id="38" name="Content Placeholder 4"/>
          <p:cNvSpPr>
            <a:spLocks noGrp="1"/>
          </p:cNvSpPr>
          <p:nvPr>
            <p:ph idx="1"/>
          </p:nvPr>
        </p:nvSpPr>
        <p:spPr>
          <a:xfrm>
            <a:off x="76200" y="1219200"/>
            <a:ext cx="4419600" cy="5334000"/>
          </a:xfrm>
        </p:spPr>
        <p:txBody>
          <a:bodyPr/>
          <a:lstStyle/>
          <a:p>
            <a:r>
              <a:rPr lang="en-US" sz="2800" dirty="0" smtClean="0"/>
              <a:t>Spikes not caused by any particular event.</a:t>
            </a:r>
          </a:p>
          <a:p>
            <a:r>
              <a:rPr lang="en-US" sz="2800" dirty="0" smtClean="0"/>
              <a:t>Physically: very small, local events.</a:t>
            </a:r>
          </a:p>
          <a:p>
            <a:r>
              <a:rPr lang="en-US" sz="2800" dirty="0" smtClean="0"/>
              <a:t>Also serves as </a:t>
            </a:r>
            <a:r>
              <a:rPr lang="en-US" sz="2800" dirty="0" smtClean="0"/>
              <a:t>“preliminary” explanation in inference prior to event birth proposal.</a:t>
            </a:r>
          </a:p>
          <a:p>
            <a:r>
              <a:rPr lang="en-US" sz="2800" dirty="0" smtClean="0"/>
              <a:t>Sampled from a separate, per-station prior. </a:t>
            </a:r>
            <a:endParaRPr lang="en-US" sz="2800" dirty="0" smtClean="0"/>
          </a:p>
          <a:p>
            <a:endParaRPr lang="en-US" sz="2800" dirty="0" smtClean="0"/>
          </a:p>
        </p:txBody>
      </p:sp>
      <p:sp>
        <p:nvSpPr>
          <p:cNvPr id="39" name="Rectangle 38"/>
          <p:cNvSpPr/>
          <p:nvPr/>
        </p:nvSpPr>
        <p:spPr>
          <a:xfrm>
            <a:off x="4572000" y="2362200"/>
            <a:ext cx="4419600" cy="2667000"/>
          </a:xfrm>
          <a:prstGeom prst="rect">
            <a:avLst/>
          </a:prstGeom>
          <a:solidFill>
            <a:schemeClr val="tx1">
              <a:alpha val="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r"/>
            <a:r>
              <a:rPr lang="en-US" dirty="0" smtClean="0"/>
              <a:t>#templates ~ Poisson(</a:t>
            </a:r>
            <a:r>
              <a:rPr lang="en-US" dirty="0" err="1" smtClean="0"/>
              <a:t>γ</a:t>
            </a:r>
            <a:r>
              <a:rPr lang="en-US" dirty="0" smtClean="0"/>
              <a:t>)</a:t>
            </a:r>
            <a:endParaRPr lang="en-US" dirty="0"/>
          </a:p>
        </p:txBody>
      </p:sp>
    </p:spTree>
    <p:extLst>
      <p:ext uri="{BB962C8B-B14F-4D97-AF65-F5344CB8AC3E}">
        <p14:creationId xmlns:p14="http://schemas.microsoft.com/office/powerpoint/2010/main" val="35153240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475037"/>
            <a:ext cx="8229600" cy="1249363"/>
          </a:xfrm>
        </p:spPr>
        <p:txBody>
          <a:bodyPr/>
          <a:lstStyle/>
          <a:p>
            <a:r>
              <a:rPr lang="en-US" sz="2800" dirty="0" smtClean="0"/>
              <a:t>Each signal sums contributions from all phases (P, S, etc.) of all </a:t>
            </a:r>
            <a:r>
              <a:rPr lang="en-US" sz="2800" dirty="0" smtClean="0"/>
              <a:t>events, plus all unassociated templates.</a:t>
            </a:r>
          </a:p>
          <a:p>
            <a:endParaRPr lang="en-US" sz="2800" dirty="0" smtClean="0"/>
          </a:p>
        </p:txBody>
      </p:sp>
      <p:pic>
        <p:nvPicPr>
          <p:cNvPr id="7" name="Picture 6" descr="templat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5791200" cy="2286000"/>
          </a:xfrm>
          <a:prstGeom prst="rect">
            <a:avLst/>
          </a:prstGeom>
        </p:spPr>
      </p:pic>
      <p:sp>
        <p:nvSpPr>
          <p:cNvPr id="9" name="Title 1"/>
          <p:cNvSpPr>
            <a:spLocks noGrp="1"/>
          </p:cNvSpPr>
          <p:nvPr>
            <p:ph type="title"/>
          </p:nvPr>
        </p:nvSpPr>
        <p:spPr>
          <a:xfrm>
            <a:off x="400756" y="0"/>
            <a:ext cx="8229600" cy="1143000"/>
          </a:xfrm>
        </p:spPr>
        <p:txBody>
          <a:bodyPr/>
          <a:lstStyle/>
          <a:p>
            <a:r>
              <a:rPr lang="en-US" dirty="0" smtClean="0"/>
              <a:t>Generative Envelope Model</a:t>
            </a:r>
            <a:endParaRPr lang="en-US" dirty="0"/>
          </a:p>
        </p:txBody>
      </p:sp>
    </p:spTree>
    <p:extLst>
      <p:ext uri="{BB962C8B-B14F-4D97-AF65-F5344CB8AC3E}">
        <p14:creationId xmlns:p14="http://schemas.microsoft.com/office/powerpoint/2010/main" val="341235798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03952" y="987775"/>
            <a:ext cx="7001934" cy="3101665"/>
            <a:chOff x="603952" y="987775"/>
            <a:chExt cx="7001934" cy="3101665"/>
          </a:xfrm>
        </p:grpSpPr>
        <p:pic>
          <p:nvPicPr>
            <p:cNvPr id="4" name="Picture 3" descr="kdak_template.png"/>
            <p:cNvPicPr>
              <a:picLocks/>
            </p:cNvPicPr>
            <p:nvPr/>
          </p:nvPicPr>
          <p:blipFill>
            <a:blip r:embed="rId3">
              <a:extLst>
                <a:ext uri="{28A0092B-C50C-407E-A947-70E740481C1C}">
                  <a14:useLocalDpi xmlns:a14="http://schemas.microsoft.com/office/drawing/2010/main" val="0"/>
                </a:ext>
              </a:extLst>
            </a:blip>
            <a:stretch>
              <a:fillRect/>
            </a:stretch>
          </p:blipFill>
          <p:spPr>
            <a:xfrm>
              <a:off x="2031986" y="987775"/>
              <a:ext cx="5573900" cy="2310620"/>
            </a:xfrm>
            <a:prstGeom prst="rect">
              <a:avLst/>
            </a:prstGeom>
          </p:spPr>
        </p:pic>
        <p:sp>
          <p:nvSpPr>
            <p:cNvPr id="9" name="TextBox 8"/>
            <p:cNvSpPr txBox="1"/>
            <p:nvPr/>
          </p:nvSpPr>
          <p:spPr>
            <a:xfrm>
              <a:off x="2737552" y="3443109"/>
              <a:ext cx="1397000" cy="646331"/>
            </a:xfrm>
            <a:prstGeom prst="rect">
              <a:avLst/>
            </a:prstGeom>
            <a:noFill/>
          </p:spPr>
          <p:txBody>
            <a:bodyPr wrap="square" rtlCol="0">
              <a:spAutoFit/>
            </a:bodyPr>
            <a:lstStyle/>
            <a:p>
              <a:r>
                <a:rPr lang="en-US" dirty="0" smtClean="0">
                  <a:solidFill>
                    <a:schemeClr val="tx1"/>
                  </a:solidFill>
                </a:rPr>
                <a:t>arrival time</a:t>
              </a:r>
            </a:p>
            <a:p>
              <a:endParaRPr lang="en-US" dirty="0"/>
            </a:p>
          </p:txBody>
        </p:sp>
        <p:sp>
          <p:nvSpPr>
            <p:cNvPr id="10" name="TextBox 9"/>
            <p:cNvSpPr txBox="1"/>
            <p:nvPr/>
          </p:nvSpPr>
          <p:spPr>
            <a:xfrm>
              <a:off x="603952" y="2297287"/>
              <a:ext cx="1397000" cy="646331"/>
            </a:xfrm>
            <a:prstGeom prst="rect">
              <a:avLst/>
            </a:prstGeom>
            <a:noFill/>
          </p:spPr>
          <p:txBody>
            <a:bodyPr wrap="square" rtlCol="0">
              <a:spAutoFit/>
            </a:bodyPr>
            <a:lstStyle/>
            <a:p>
              <a:r>
                <a:rPr lang="en-US" dirty="0" smtClean="0">
                  <a:solidFill>
                    <a:schemeClr val="tx1"/>
                  </a:solidFill>
                </a:rPr>
                <a:t>amplitude</a:t>
              </a:r>
            </a:p>
            <a:p>
              <a:endParaRPr lang="en-US" dirty="0"/>
            </a:p>
          </p:txBody>
        </p:sp>
        <p:sp>
          <p:nvSpPr>
            <p:cNvPr id="11" name="TextBox 10"/>
            <p:cNvSpPr txBox="1"/>
            <p:nvPr/>
          </p:nvSpPr>
          <p:spPr>
            <a:xfrm>
              <a:off x="1574800" y="1295400"/>
              <a:ext cx="1397000" cy="923330"/>
            </a:xfrm>
            <a:prstGeom prst="rect">
              <a:avLst/>
            </a:prstGeom>
            <a:noFill/>
          </p:spPr>
          <p:txBody>
            <a:bodyPr wrap="square" rtlCol="0">
              <a:spAutoFit/>
            </a:bodyPr>
            <a:lstStyle/>
            <a:p>
              <a:pPr algn="ctr"/>
              <a:r>
                <a:rPr lang="en-US" dirty="0" smtClean="0"/>
                <a:t>o</a:t>
              </a:r>
              <a:r>
                <a:rPr lang="en-US" dirty="0" smtClean="0">
                  <a:solidFill>
                    <a:schemeClr val="tx1"/>
                  </a:solidFill>
                </a:rPr>
                <a:t>nset </a:t>
              </a:r>
              <a:r>
                <a:rPr lang="en-US" dirty="0" smtClean="0">
                  <a:solidFill>
                    <a:schemeClr val="tx1"/>
                  </a:solidFill>
                </a:rPr>
                <a:t>period</a:t>
              </a:r>
            </a:p>
            <a:p>
              <a:pPr algn="ctr"/>
              <a:r>
                <a:rPr lang="en-US" dirty="0" smtClean="0"/>
                <a:t>(linear)</a:t>
              </a:r>
              <a:endParaRPr lang="en-US" dirty="0" smtClean="0">
                <a:solidFill>
                  <a:schemeClr val="tx1"/>
                </a:solidFill>
              </a:endParaRPr>
            </a:p>
            <a:p>
              <a:pPr algn="ctr"/>
              <a:endParaRPr lang="en-US" dirty="0"/>
            </a:p>
          </p:txBody>
        </p:sp>
        <p:sp>
          <p:nvSpPr>
            <p:cNvPr id="12" name="TextBox 11"/>
            <p:cNvSpPr txBox="1"/>
            <p:nvPr/>
          </p:nvSpPr>
          <p:spPr>
            <a:xfrm>
              <a:off x="5190064" y="1619953"/>
              <a:ext cx="1591736" cy="923330"/>
            </a:xfrm>
            <a:prstGeom prst="rect">
              <a:avLst/>
            </a:prstGeom>
            <a:noFill/>
          </p:spPr>
          <p:txBody>
            <a:bodyPr wrap="square" rtlCol="0">
              <a:spAutoFit/>
            </a:bodyPr>
            <a:lstStyle/>
            <a:p>
              <a:r>
                <a:rPr lang="en-US" dirty="0" smtClean="0">
                  <a:solidFill>
                    <a:schemeClr val="tx1"/>
                  </a:solidFill>
                </a:rPr>
                <a:t>Decay </a:t>
              </a:r>
              <a:r>
                <a:rPr lang="en-US" dirty="0" smtClean="0">
                  <a:solidFill>
                    <a:schemeClr val="tx1"/>
                  </a:solidFill>
                </a:rPr>
                <a:t>rate (exponential)</a:t>
              </a:r>
              <a:endParaRPr lang="en-US" dirty="0" smtClean="0">
                <a:solidFill>
                  <a:schemeClr val="tx1"/>
                </a:solidFill>
              </a:endParaRPr>
            </a:p>
            <a:p>
              <a:endParaRPr lang="en-US" dirty="0"/>
            </a:p>
          </p:txBody>
        </p:sp>
        <p:cxnSp>
          <p:nvCxnSpPr>
            <p:cNvPr id="14" name="Straight Arrow Connector 13"/>
            <p:cNvCxnSpPr/>
            <p:nvPr/>
          </p:nvCxnSpPr>
          <p:spPr>
            <a:xfrm flipV="1">
              <a:off x="3160886" y="3062109"/>
              <a:ext cx="0" cy="45155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Left Bracket 16"/>
            <p:cNvSpPr/>
            <p:nvPr/>
          </p:nvSpPr>
          <p:spPr>
            <a:xfrm rot="5400000">
              <a:off x="3129132" y="1802694"/>
              <a:ext cx="134059" cy="126999"/>
            </a:xfrm>
            <a:prstGeom prst="leftBracket">
              <a:avLst/>
            </a:prstGeom>
            <a:solidFill>
              <a:schemeClr val="tx1">
                <a:alpha val="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Elbow Connector 18"/>
            <p:cNvCxnSpPr>
              <a:endCxn id="17" idx="1"/>
            </p:cNvCxnSpPr>
            <p:nvPr/>
          </p:nvCxnSpPr>
          <p:spPr>
            <a:xfrm>
              <a:off x="2836330" y="1650998"/>
              <a:ext cx="359831" cy="148166"/>
            </a:xfrm>
            <a:prstGeom prst="bentConnector2">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20" name="Left Bracket 19"/>
            <p:cNvSpPr/>
            <p:nvPr/>
          </p:nvSpPr>
          <p:spPr>
            <a:xfrm>
              <a:off x="1890886" y="2003776"/>
              <a:ext cx="352777" cy="1030111"/>
            </a:xfrm>
            <a:prstGeom prst="leftBracket">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2" name="Straight Arrow Connector 21"/>
            <p:cNvCxnSpPr>
              <a:stCxn id="12" idx="1"/>
            </p:cNvCxnSpPr>
            <p:nvPr/>
          </p:nvCxnSpPr>
          <p:spPr>
            <a:xfrm flipH="1">
              <a:off x="4120442" y="2081618"/>
              <a:ext cx="1069622" cy="38782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normAutofit fontScale="90000"/>
          </a:bodyPr>
          <a:lstStyle/>
          <a:p>
            <a:r>
              <a:rPr lang="en-US" dirty="0" smtClean="0"/>
              <a:t>Parametric template representation</a:t>
            </a:r>
            <a:endParaRPr lang="en-US" dirty="0"/>
          </a:p>
        </p:txBody>
      </p:sp>
      <p:sp>
        <p:nvSpPr>
          <p:cNvPr id="3" name="Content Placeholder 2"/>
          <p:cNvSpPr>
            <a:spLocks noGrp="1"/>
          </p:cNvSpPr>
          <p:nvPr>
            <p:ph idx="1"/>
          </p:nvPr>
        </p:nvSpPr>
        <p:spPr>
          <a:xfrm>
            <a:off x="457200" y="3965222"/>
            <a:ext cx="8229600" cy="2160941"/>
          </a:xfrm>
        </p:spPr>
        <p:txBody>
          <a:bodyPr>
            <a:normAutofit/>
          </a:bodyPr>
          <a:lstStyle/>
          <a:p>
            <a:pPr marL="0" indent="0">
              <a:buNone/>
            </a:pPr>
            <a:r>
              <a:rPr lang="en-US" sz="2800" dirty="0" smtClean="0"/>
              <a:t>Functional form: linear onset, exponential decay</a:t>
            </a:r>
          </a:p>
          <a:p>
            <a:pPr lvl="1"/>
            <a:r>
              <a:rPr lang="en-US" dirty="0"/>
              <a:t>P</a:t>
            </a:r>
            <a:r>
              <a:rPr lang="en-US" dirty="0" smtClean="0"/>
              <a:t>arameters </a:t>
            </a:r>
            <a:r>
              <a:rPr lang="en-US" dirty="0"/>
              <a:t>are </a:t>
            </a:r>
            <a:r>
              <a:rPr lang="en-US" i="1" dirty="0"/>
              <a:t>interpretable </a:t>
            </a:r>
            <a:r>
              <a:rPr lang="en-US" dirty="0"/>
              <a:t>and</a:t>
            </a:r>
            <a:r>
              <a:rPr lang="en-US" i="1" dirty="0"/>
              <a:t> </a:t>
            </a:r>
            <a:r>
              <a:rPr lang="en-US" i="1" dirty="0" smtClean="0"/>
              <a:t>predictable.</a:t>
            </a:r>
          </a:p>
          <a:p>
            <a:pPr lvl="1"/>
            <a:r>
              <a:rPr lang="en-US" dirty="0" smtClean="0"/>
              <a:t>Other forms, more complex parameterizations are possible.</a:t>
            </a:r>
            <a:endParaRPr lang="en-US" dirty="0"/>
          </a:p>
        </p:txBody>
      </p:sp>
      <p:cxnSp>
        <p:nvCxnSpPr>
          <p:cNvPr id="25" name="Straight Connector 24"/>
          <p:cNvCxnSpPr/>
          <p:nvPr/>
        </p:nvCxnSpPr>
        <p:spPr>
          <a:xfrm flipH="1">
            <a:off x="1735667" y="2511778"/>
            <a:ext cx="141111" cy="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353562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bands</a:t>
            </a:r>
            <a:endParaRPr lang="en-US" dirty="0"/>
          </a:p>
        </p:txBody>
      </p:sp>
      <p:grpSp>
        <p:nvGrpSpPr>
          <p:cNvPr id="4" name="Group 3"/>
          <p:cNvGrpSpPr/>
          <p:nvPr/>
        </p:nvGrpSpPr>
        <p:grpSpPr>
          <a:xfrm>
            <a:off x="4267200" y="4648200"/>
            <a:ext cx="4403425" cy="1667933"/>
            <a:chOff x="3837464" y="4868334"/>
            <a:chExt cx="4403425" cy="1820333"/>
          </a:xfrm>
        </p:grpSpPr>
        <p:pic>
          <p:nvPicPr>
            <p:cNvPr id="5" name="Picture 4" descr="kdak_observed.png"/>
            <p:cNvPicPr>
              <a:picLocks/>
            </p:cNvPicPr>
            <p:nvPr/>
          </p:nvPicPr>
          <p:blipFill>
            <a:blip r:embed="rId2">
              <a:extLst>
                <a:ext uri="{28A0092B-C50C-407E-A947-70E740481C1C}">
                  <a14:useLocalDpi xmlns:a14="http://schemas.microsoft.com/office/drawing/2010/main" val="0"/>
                </a:ext>
              </a:extLst>
            </a:blip>
            <a:stretch>
              <a:fillRect/>
            </a:stretch>
          </p:blipFill>
          <p:spPr>
            <a:xfrm>
              <a:off x="3837464" y="4946571"/>
              <a:ext cx="4114800" cy="1371600"/>
            </a:xfrm>
            <a:prstGeom prst="rect">
              <a:avLst/>
            </a:prstGeom>
          </p:spPr>
        </p:pic>
        <p:sp>
          <p:nvSpPr>
            <p:cNvPr id="6" name="Oval 5"/>
            <p:cNvSpPr/>
            <p:nvPr/>
          </p:nvSpPr>
          <p:spPr>
            <a:xfrm>
              <a:off x="3891846" y="4868334"/>
              <a:ext cx="4349043" cy="1820333"/>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t" anchorCtr="0"/>
            <a:lstStyle/>
            <a:p>
              <a:pPr algn="ctr"/>
              <a:endParaRPr lang="en-US" sz="1600" b="1" dirty="0">
                <a:solidFill>
                  <a:schemeClr val="tx1"/>
                </a:solidFill>
              </a:endParaRPr>
            </a:p>
            <a:p>
              <a:pPr algn="ctr"/>
              <a:endParaRPr lang="en-US" sz="1600" b="1" dirty="0" smtClean="0">
                <a:solidFill>
                  <a:schemeClr val="tx1"/>
                </a:solidFill>
              </a:endParaRPr>
            </a:p>
            <a:p>
              <a:pPr algn="ctr"/>
              <a:endParaRPr lang="en-US" sz="1600" b="1" dirty="0">
                <a:solidFill>
                  <a:schemeClr val="tx1"/>
                </a:solidFill>
              </a:endParaRPr>
            </a:p>
            <a:p>
              <a:pPr algn="ctr"/>
              <a:endParaRPr lang="en-US" b="1" dirty="0">
                <a:solidFill>
                  <a:schemeClr val="tx1"/>
                </a:solidFill>
              </a:endParaRPr>
            </a:p>
            <a:p>
              <a:pPr algn="ctr"/>
              <a:r>
                <a:rPr lang="en-US" b="1" dirty="0" smtClean="0">
                  <a:solidFill>
                    <a:schemeClr val="tx1"/>
                  </a:solidFill>
                </a:rPr>
                <a:t>Observed </a:t>
              </a:r>
              <a:r>
                <a:rPr lang="en-US" b="1" dirty="0" smtClean="0">
                  <a:solidFill>
                    <a:schemeClr val="tx1"/>
                  </a:solidFill>
                </a:rPr>
                <a:t>signal</a:t>
              </a:r>
              <a:endParaRPr lang="en-US" b="1" dirty="0">
                <a:solidFill>
                  <a:schemeClr val="tx1"/>
                </a:solidFill>
              </a:endParaRPr>
            </a:p>
          </p:txBody>
        </p:sp>
      </p:grpSp>
      <p:sp>
        <p:nvSpPr>
          <p:cNvPr id="7" name="Rectangle 6"/>
          <p:cNvSpPr/>
          <p:nvPr/>
        </p:nvSpPr>
        <p:spPr>
          <a:xfrm>
            <a:off x="4191000" y="4267200"/>
            <a:ext cx="4648200" cy="2514600"/>
          </a:xfrm>
          <a:prstGeom prst="rect">
            <a:avLst/>
          </a:prstGeom>
          <a:solidFill>
            <a:schemeClr val="tx1">
              <a:alpha val="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smtClean="0"/>
          </a:p>
          <a:p>
            <a:pPr algn="r"/>
            <a:r>
              <a:rPr lang="en-US" dirty="0" smtClean="0"/>
              <a:t>#stations</a:t>
            </a:r>
            <a:endParaRPr lang="en-US" dirty="0"/>
          </a:p>
        </p:txBody>
      </p:sp>
      <p:sp>
        <p:nvSpPr>
          <p:cNvPr id="8" name="Rectangle 7"/>
          <p:cNvSpPr/>
          <p:nvPr/>
        </p:nvSpPr>
        <p:spPr>
          <a:xfrm>
            <a:off x="4267200" y="4419600"/>
            <a:ext cx="4495800" cy="2057400"/>
          </a:xfrm>
          <a:prstGeom prst="rect">
            <a:avLst/>
          </a:prstGeom>
          <a:solidFill>
            <a:schemeClr val="tx1">
              <a:alpha val="0"/>
            </a:schemeClr>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r"/>
            <a:r>
              <a:rPr lang="en-US" dirty="0" smtClean="0"/>
              <a:t>#bands</a:t>
            </a:r>
            <a:endParaRPr lang="en-US" dirty="0"/>
          </a:p>
        </p:txBody>
      </p:sp>
      <p:sp>
        <p:nvSpPr>
          <p:cNvPr id="9" name="Content Placeholder 4"/>
          <p:cNvSpPr>
            <a:spLocks noGrp="1"/>
          </p:cNvSpPr>
          <p:nvPr>
            <p:ph idx="1"/>
          </p:nvPr>
        </p:nvSpPr>
        <p:spPr>
          <a:xfrm>
            <a:off x="457200" y="1600200"/>
            <a:ext cx="8229600" cy="4525963"/>
          </a:xfrm>
        </p:spPr>
        <p:txBody>
          <a:bodyPr/>
          <a:lstStyle/>
          <a:p>
            <a:r>
              <a:rPr lang="en-US" sz="2800" dirty="0" smtClean="0"/>
              <a:t>Signals can be </a:t>
            </a:r>
            <a:r>
              <a:rPr lang="en-US" sz="2800" dirty="0" smtClean="0"/>
              <a:t>modeled </a:t>
            </a:r>
            <a:r>
              <a:rPr lang="en-US" sz="2800" dirty="0" smtClean="0"/>
              <a:t>across a range of frequency bands (.5-.7Hz, .7-1Hz, 1-2Hz, 2-3Hz, 4-6Hz).</a:t>
            </a:r>
          </a:p>
          <a:p>
            <a:r>
              <a:rPr lang="en-US" sz="2800" dirty="0" smtClean="0"/>
              <a:t>Allows modeling of spectral content.</a:t>
            </a:r>
          </a:p>
          <a:p>
            <a:r>
              <a:rPr lang="en-US" sz="2800" dirty="0" smtClean="0"/>
              <a:t>Some parameters (e.g. decay rate) are more predictable within specific bands.</a:t>
            </a:r>
            <a:endParaRPr lang="en-US" sz="2800" dirty="0" smtClean="0"/>
          </a:p>
          <a:p>
            <a:endParaRPr lang="en-US" sz="2800" dirty="0" smtClean="0"/>
          </a:p>
        </p:txBody>
      </p:sp>
    </p:spTree>
    <p:extLst>
      <p:ext uri="{BB962C8B-B14F-4D97-AF65-F5344CB8AC3E}">
        <p14:creationId xmlns:p14="http://schemas.microsoft.com/office/powerpoint/2010/main" val="20551387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bands: coda decay</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819400"/>
            <a:ext cx="5257800" cy="375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4"/>
          <p:cNvSpPr>
            <a:spLocks noGrp="1"/>
          </p:cNvSpPr>
          <p:nvPr>
            <p:ph idx="1"/>
          </p:nvPr>
        </p:nvSpPr>
        <p:spPr>
          <a:xfrm>
            <a:off x="457200" y="1371600"/>
            <a:ext cx="8229600" cy="1249363"/>
          </a:xfrm>
        </p:spPr>
        <p:txBody>
          <a:bodyPr>
            <a:normAutofit lnSpcReduction="10000"/>
          </a:bodyPr>
          <a:lstStyle/>
          <a:p>
            <a:r>
              <a:rPr lang="en-US" sz="2800" dirty="0" smtClean="0"/>
              <a:t>Decay rates in specific frequency bands are predictable from event magnitude and event-station distance. (</a:t>
            </a:r>
            <a:r>
              <a:rPr lang="en-US" sz="2800" dirty="0" err="1" smtClean="0"/>
              <a:t>Mayeda</a:t>
            </a:r>
            <a:r>
              <a:rPr lang="en-US" sz="2800" dirty="0" smtClean="0"/>
              <a:t> et al., 2003) </a:t>
            </a:r>
            <a:endParaRPr lang="en-US" sz="2800" dirty="0" smtClean="0"/>
          </a:p>
        </p:txBody>
      </p:sp>
    </p:spTree>
    <p:extLst>
      <p:ext uri="{BB962C8B-B14F-4D97-AF65-F5344CB8AC3E}">
        <p14:creationId xmlns:p14="http://schemas.microsoft.com/office/powerpoint/2010/main" val="22416354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utput_fil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32508902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Frequency bands: corner frequencies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2702898"/>
            <a:ext cx="4419600" cy="3545502"/>
          </a:xfrm>
          <a:prstGeom prst="rect">
            <a:avLst/>
          </a:prstGeom>
        </p:spPr>
      </p:pic>
      <p:sp>
        <p:nvSpPr>
          <p:cNvPr id="5" name="Content Placeholder 4"/>
          <p:cNvSpPr>
            <a:spLocks noGrp="1"/>
          </p:cNvSpPr>
          <p:nvPr>
            <p:ph idx="1"/>
          </p:nvPr>
        </p:nvSpPr>
        <p:spPr>
          <a:xfrm>
            <a:off x="457200" y="1371600"/>
            <a:ext cx="8229600" cy="1249363"/>
          </a:xfrm>
        </p:spPr>
        <p:txBody>
          <a:bodyPr>
            <a:normAutofit/>
          </a:bodyPr>
          <a:lstStyle/>
          <a:p>
            <a:r>
              <a:rPr lang="en-US" sz="2800" dirty="0"/>
              <a:t>F</a:t>
            </a:r>
            <a:r>
              <a:rPr lang="en-US" sz="2800" dirty="0" smtClean="0"/>
              <a:t>requency spectra fall off at lower “corner frequencies” for high-magnitude events. </a:t>
            </a:r>
            <a:endParaRPr lang="en-US" sz="2800" dirty="0" smtClean="0"/>
          </a:p>
        </p:txBody>
      </p:sp>
    </p:spTree>
    <p:extLst>
      <p:ext uri="{BB962C8B-B14F-4D97-AF65-F5344CB8AC3E}">
        <p14:creationId xmlns:p14="http://schemas.microsoft.com/office/powerpoint/2010/main" val="20304703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Modulation signal</a:t>
            </a:r>
            <a:endParaRPr lang="en-US" dirty="0"/>
          </a:p>
        </p:txBody>
      </p:sp>
      <p:sp>
        <p:nvSpPr>
          <p:cNvPr id="3" name="Content Placeholder 2"/>
          <p:cNvSpPr>
            <a:spLocks noGrp="1"/>
          </p:cNvSpPr>
          <p:nvPr>
            <p:ph idx="1"/>
          </p:nvPr>
        </p:nvSpPr>
        <p:spPr>
          <a:xfrm>
            <a:off x="457200" y="3330222"/>
            <a:ext cx="8229600" cy="2795941"/>
          </a:xfrm>
        </p:spPr>
        <p:txBody>
          <a:bodyPr>
            <a:normAutofit/>
          </a:bodyPr>
          <a:lstStyle/>
          <a:p>
            <a:r>
              <a:rPr lang="en-US" dirty="0" smtClean="0"/>
              <a:t>Current parameterization: </a:t>
            </a:r>
            <a:r>
              <a:rPr lang="en-US" dirty="0" smtClean="0"/>
              <a:t>linear combination of Fourier basis functions.</a:t>
            </a:r>
          </a:p>
          <a:p>
            <a:endParaRPr lang="en-US" dirty="0"/>
          </a:p>
          <a:p>
            <a:r>
              <a:rPr lang="en-US" dirty="0" smtClean="0"/>
              <a:t>Lots of things wrong with this! (more later)</a:t>
            </a:r>
            <a:endParaRPr lang="en-US" dirty="0"/>
          </a:p>
        </p:txBody>
      </p:sp>
      <p:pic>
        <p:nvPicPr>
          <p:cNvPr id="4" name="Picture 3" descr="kdak_wiggle.png"/>
          <p:cNvPicPr>
            <a:picLocks/>
          </p:cNvPicPr>
          <p:nvPr/>
        </p:nvPicPr>
        <p:blipFill>
          <a:blip r:embed="rId3">
            <a:extLst>
              <a:ext uri="{28A0092B-C50C-407E-A947-70E740481C1C}">
                <a14:useLocalDpi xmlns:a14="http://schemas.microsoft.com/office/drawing/2010/main" val="0"/>
              </a:ext>
            </a:extLst>
          </a:blip>
          <a:stretch>
            <a:fillRect/>
          </a:stretch>
        </p:blipFill>
        <p:spPr>
          <a:xfrm>
            <a:off x="2339622" y="1463953"/>
            <a:ext cx="4843434" cy="1812647"/>
          </a:xfrm>
          <a:prstGeom prst="rect">
            <a:avLst/>
          </a:prstGeom>
        </p:spPr>
      </p:pic>
      <p:pic>
        <p:nvPicPr>
          <p:cNvPr id="9" name="Picture 8" descr="TP_tmp.png"/>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bwMode="auto">
          <a:xfrm>
            <a:off x="2372077" y="4546600"/>
            <a:ext cx="3835400" cy="558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Tree>
    <p:extLst>
      <p:ext uri="{BB962C8B-B14F-4D97-AF65-F5344CB8AC3E}">
        <p14:creationId xmlns:p14="http://schemas.microsoft.com/office/powerpoint/2010/main" val="12778349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signal parameters</a:t>
            </a:r>
            <a:endParaRPr lang="en-US" dirty="0"/>
          </a:p>
        </p:txBody>
      </p:sp>
      <p:sp>
        <p:nvSpPr>
          <p:cNvPr id="9" name="Text Placeholder 8"/>
          <p:cNvSpPr>
            <a:spLocks noGrp="1"/>
          </p:cNvSpPr>
          <p:nvPr>
            <p:ph type="body" idx="1"/>
          </p:nvPr>
        </p:nvSpPr>
        <p:spPr>
          <a:xfrm>
            <a:off x="457200" y="3538875"/>
            <a:ext cx="4040188" cy="333291"/>
          </a:xfrm>
        </p:spPr>
        <p:txBody>
          <a:bodyPr>
            <a:noAutofit/>
          </a:bodyPr>
          <a:lstStyle/>
          <a:p>
            <a:pPr lvl="1"/>
            <a:r>
              <a:rPr lang="en-US" sz="2400" dirty="0"/>
              <a:t>P</a:t>
            </a:r>
            <a:r>
              <a:rPr lang="en-US" sz="2400" dirty="0" smtClean="0"/>
              <a:t>hysical models </a:t>
            </a:r>
            <a:r>
              <a:rPr lang="en-US" sz="2400" b="0" dirty="0" smtClean="0"/>
              <a:t>(learned from seismologists)</a:t>
            </a:r>
            <a:endParaRPr lang="en-US" sz="2400" dirty="0"/>
          </a:p>
        </p:txBody>
      </p:sp>
      <p:sp>
        <p:nvSpPr>
          <p:cNvPr id="3" name="Content Placeholder 2"/>
          <p:cNvSpPr>
            <a:spLocks noGrp="1"/>
          </p:cNvSpPr>
          <p:nvPr>
            <p:ph sz="half" idx="2"/>
          </p:nvPr>
        </p:nvSpPr>
        <p:spPr>
          <a:xfrm>
            <a:off x="457200" y="3961336"/>
            <a:ext cx="4040188" cy="2058464"/>
          </a:xfrm>
        </p:spPr>
        <p:txBody>
          <a:bodyPr>
            <a:normAutofit/>
          </a:bodyPr>
          <a:lstStyle/>
          <a:p>
            <a:pPr lvl="1"/>
            <a:r>
              <a:rPr lang="en-US" dirty="0" smtClean="0"/>
              <a:t>Travel </a:t>
            </a:r>
            <a:r>
              <a:rPr lang="en-US" dirty="0"/>
              <a:t>times: IASPEI91, LLNL-G3D </a:t>
            </a:r>
            <a:r>
              <a:rPr lang="en-US" dirty="0" smtClean="0"/>
              <a:t>models</a:t>
            </a:r>
          </a:p>
          <a:p>
            <a:pPr lvl="1"/>
            <a:r>
              <a:rPr lang="en-US" dirty="0" smtClean="0"/>
              <a:t>Source </a:t>
            </a:r>
            <a:r>
              <a:rPr lang="en-US" dirty="0"/>
              <a:t>amplitudes: </a:t>
            </a:r>
            <a:r>
              <a:rPr lang="en-US" dirty="0" err="1"/>
              <a:t>Brune</a:t>
            </a:r>
            <a:r>
              <a:rPr lang="en-US" dirty="0"/>
              <a:t> (earthquakes), Mueller-Murphy (explosions) models</a:t>
            </a:r>
          </a:p>
          <a:p>
            <a:endParaRPr lang="en-US" dirty="0" smtClean="0"/>
          </a:p>
        </p:txBody>
      </p:sp>
      <p:sp>
        <p:nvSpPr>
          <p:cNvPr id="10" name="Text Placeholder 9"/>
          <p:cNvSpPr>
            <a:spLocks noGrp="1"/>
          </p:cNvSpPr>
          <p:nvPr>
            <p:ph type="body" sz="quarter" idx="3"/>
          </p:nvPr>
        </p:nvSpPr>
        <p:spPr>
          <a:xfrm>
            <a:off x="5102225" y="3538876"/>
            <a:ext cx="4041775" cy="333291"/>
          </a:xfrm>
        </p:spPr>
        <p:txBody>
          <a:bodyPr>
            <a:noAutofit/>
          </a:bodyPr>
          <a:lstStyle/>
          <a:p>
            <a:pPr marL="0" lvl="1"/>
            <a:r>
              <a:rPr lang="en-US" sz="2400" dirty="0"/>
              <a:t>Probabilistic models </a:t>
            </a:r>
            <a:r>
              <a:rPr lang="en-US" sz="2400" b="0" dirty="0" smtClean="0"/>
              <a:t>(learned </a:t>
            </a:r>
            <a:r>
              <a:rPr lang="en-US" sz="2400" b="0" dirty="0"/>
              <a:t>from </a:t>
            </a:r>
            <a:r>
              <a:rPr lang="en-US" sz="2400" b="0" dirty="0" smtClean="0"/>
              <a:t>data)</a:t>
            </a:r>
            <a:endParaRPr lang="en-US" sz="2400" b="0" dirty="0"/>
          </a:p>
        </p:txBody>
      </p:sp>
      <p:sp>
        <p:nvSpPr>
          <p:cNvPr id="11" name="Content Placeholder 10"/>
          <p:cNvSpPr>
            <a:spLocks noGrp="1"/>
          </p:cNvSpPr>
          <p:nvPr>
            <p:ph sz="quarter" idx="4"/>
          </p:nvPr>
        </p:nvSpPr>
        <p:spPr>
          <a:xfrm>
            <a:off x="4645025" y="3961336"/>
            <a:ext cx="4041775" cy="2058464"/>
          </a:xfrm>
        </p:spPr>
        <p:txBody>
          <a:bodyPr>
            <a:normAutofit/>
          </a:bodyPr>
          <a:lstStyle/>
          <a:p>
            <a:pPr marL="733425" lvl="2" indent="-285750"/>
            <a:r>
              <a:rPr lang="en-US" b="1" dirty="0"/>
              <a:t>Parametric</a:t>
            </a:r>
            <a:r>
              <a:rPr lang="en-US" dirty="0"/>
              <a:t> components capture empirical regularities (amplitude decay with distance, etc.)</a:t>
            </a:r>
          </a:p>
          <a:p>
            <a:pPr marL="733425" lvl="2" indent="-285750"/>
            <a:r>
              <a:rPr lang="en-US" b="1" dirty="0"/>
              <a:t>Nonparametric</a:t>
            </a:r>
            <a:r>
              <a:rPr lang="en-US" dirty="0"/>
              <a:t> components learn local, path-specific </a:t>
            </a:r>
            <a:r>
              <a:rPr lang="en-US" dirty="0" smtClean="0"/>
              <a:t>structure.</a:t>
            </a:r>
            <a:endParaRPr lang="en-US" dirty="0"/>
          </a:p>
          <a:p>
            <a:endParaRPr lang="en-US" dirty="0"/>
          </a:p>
        </p:txBody>
      </p:sp>
      <p:grpSp>
        <p:nvGrpSpPr>
          <p:cNvPr id="7" name="Group 6"/>
          <p:cNvGrpSpPr/>
          <p:nvPr/>
        </p:nvGrpSpPr>
        <p:grpSpPr>
          <a:xfrm>
            <a:off x="1650999" y="1467556"/>
            <a:ext cx="5305779" cy="703385"/>
            <a:chOff x="268111" y="1509890"/>
            <a:chExt cx="5305779" cy="703385"/>
          </a:xfrm>
          <a:solidFill>
            <a:schemeClr val="bg1">
              <a:lumMod val="75000"/>
            </a:schemeClr>
          </a:solidFill>
        </p:grpSpPr>
        <p:sp>
          <p:nvSpPr>
            <p:cNvPr id="6" name="TextBox 5"/>
            <p:cNvSpPr txBox="1"/>
            <p:nvPr/>
          </p:nvSpPr>
          <p:spPr>
            <a:xfrm>
              <a:off x="268111" y="1566333"/>
              <a:ext cx="5305779" cy="646331"/>
            </a:xfrm>
            <a:prstGeom prst="rect">
              <a:avLst/>
            </a:prstGeom>
            <a:noFill/>
          </p:spPr>
          <p:txBody>
            <a:bodyPr wrap="square" rtlCol="0">
              <a:spAutoFit/>
            </a:bodyPr>
            <a:lstStyle/>
            <a:p>
              <a:r>
                <a:rPr lang="en-US" sz="3600" dirty="0" smtClean="0"/>
                <a:t>Want:  </a:t>
              </a:r>
              <a:r>
                <a:rPr lang="en-US" sz="3600" dirty="0"/>
                <a:t>P(               </a:t>
              </a:r>
              <a:r>
                <a:rPr lang="en-US" sz="3600" dirty="0" smtClean="0"/>
                <a:t> |             </a:t>
              </a:r>
              <a:r>
                <a:rPr lang="en-US" sz="3600" dirty="0"/>
                <a:t>)</a:t>
              </a:r>
            </a:p>
          </p:txBody>
        </p:sp>
        <p:pic>
          <p:nvPicPr>
            <p:cNvPr id="4" name="Picture 3" descr="kdak_observed.png"/>
            <p:cNvPicPr>
              <a:picLocks/>
            </p:cNvPicPr>
            <p:nvPr/>
          </p:nvPicPr>
          <p:blipFill>
            <a:blip r:embed="rId3">
              <a:extLst>
                <a:ext uri="{28A0092B-C50C-407E-A947-70E740481C1C}">
                  <a14:useLocalDpi xmlns:a14="http://schemas.microsoft.com/office/drawing/2010/main" val="0"/>
                </a:ext>
              </a:extLst>
            </a:blip>
            <a:stretch>
              <a:fillRect/>
            </a:stretch>
          </p:blipFill>
          <p:spPr>
            <a:xfrm>
              <a:off x="2158239" y="1630459"/>
              <a:ext cx="1510647" cy="542652"/>
            </a:xfrm>
            <a:prstGeom prst="rect">
              <a:avLst/>
            </a:prstGeom>
            <a:noFill/>
          </p:spPr>
        </p:pic>
        <p:pic>
          <p:nvPicPr>
            <p:cNvPr id="5" name="Picture 4"/>
            <p:cNvPicPr>
              <a:picLocks noChangeAspect="1"/>
            </p:cNvPicPr>
            <p:nvPr/>
          </p:nvPicPr>
          <p:blipFill rotWithShape="1">
            <a:blip r:embed="rId4"/>
            <a:srcRect l="73115" t="20925" r="18471" b="69037"/>
            <a:stretch/>
          </p:blipFill>
          <p:spPr>
            <a:xfrm>
              <a:off x="3993444" y="1509890"/>
              <a:ext cx="1143000" cy="703385"/>
            </a:xfrm>
            <a:prstGeom prst="rect">
              <a:avLst/>
            </a:prstGeom>
            <a:noFill/>
          </p:spPr>
        </p:pic>
      </p:grpSp>
      <p:sp>
        <p:nvSpPr>
          <p:cNvPr id="12" name="TextBox 11"/>
          <p:cNvSpPr txBox="1"/>
          <p:nvPr/>
        </p:nvSpPr>
        <p:spPr>
          <a:xfrm>
            <a:off x="874889" y="2511778"/>
            <a:ext cx="7069667" cy="523220"/>
          </a:xfrm>
          <a:prstGeom prst="rect">
            <a:avLst/>
          </a:prstGeom>
          <a:noFill/>
        </p:spPr>
        <p:txBody>
          <a:bodyPr wrap="square" rtlCol="0">
            <a:spAutoFit/>
          </a:bodyPr>
          <a:lstStyle/>
          <a:p>
            <a:r>
              <a:rPr lang="en-US" sz="2800" dirty="0" smtClean="0"/>
              <a:t>Two complementary approaches:</a:t>
            </a:r>
            <a:endParaRPr lang="en-US" sz="2800" dirty="0"/>
          </a:p>
        </p:txBody>
      </p:sp>
      <p:cxnSp>
        <p:nvCxnSpPr>
          <p:cNvPr id="16" name="Straight Connector 15"/>
          <p:cNvCxnSpPr/>
          <p:nvPr/>
        </p:nvCxnSpPr>
        <p:spPr>
          <a:xfrm>
            <a:off x="4724400" y="3200400"/>
            <a:ext cx="0" cy="266700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5865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signal parameters</a:t>
            </a:r>
            <a:endParaRPr lang="en-US" dirty="0"/>
          </a:p>
        </p:txBody>
      </p:sp>
      <p:sp>
        <p:nvSpPr>
          <p:cNvPr id="3" name="Content Placeholder 2"/>
          <p:cNvSpPr>
            <a:spLocks noGrp="1"/>
          </p:cNvSpPr>
          <p:nvPr>
            <p:ph idx="1"/>
          </p:nvPr>
        </p:nvSpPr>
        <p:spPr>
          <a:xfrm>
            <a:off x="457200" y="1600200"/>
            <a:ext cx="8229600" cy="4961467"/>
          </a:xfrm>
        </p:spPr>
        <p:txBody>
          <a:bodyPr>
            <a:normAutofit/>
          </a:bodyPr>
          <a:lstStyle/>
          <a:p>
            <a:r>
              <a:rPr lang="en-US" sz="2800" i="1" dirty="0" smtClean="0"/>
              <a:t>Hybrid </a:t>
            </a:r>
            <a:r>
              <a:rPr lang="en-US" sz="2800" dirty="0" smtClean="0"/>
              <a:t>Gaussian </a:t>
            </a:r>
            <a:r>
              <a:rPr lang="en-US" sz="2800" dirty="0" smtClean="0"/>
              <a:t>process (GP) regression (</a:t>
            </a:r>
            <a:r>
              <a:rPr lang="en-US" sz="2800" dirty="0" err="1" smtClean="0"/>
              <a:t>kriging</a:t>
            </a:r>
            <a:r>
              <a:rPr lang="en-US" sz="2800" dirty="0" smtClean="0"/>
              <a:t>):</a:t>
            </a:r>
          </a:p>
          <a:p>
            <a:endParaRPr lang="en-US" sz="2800" dirty="0"/>
          </a:p>
          <a:p>
            <a:endParaRPr lang="en-US" sz="2800" dirty="0" smtClean="0"/>
          </a:p>
          <a:p>
            <a:endParaRPr lang="en-US" sz="2800" dirty="0"/>
          </a:p>
          <a:p>
            <a:endParaRPr lang="en-US" sz="2800" dirty="0" smtClean="0"/>
          </a:p>
          <a:p>
            <a:endParaRPr lang="en-US" sz="2800" dirty="0" smtClean="0"/>
          </a:p>
          <a:p>
            <a:r>
              <a:rPr lang="en-US" sz="2800" dirty="0" smtClean="0"/>
              <a:t>Example</a:t>
            </a:r>
            <a:r>
              <a:rPr lang="en-US" sz="2800" dirty="0" smtClean="0"/>
              <a:t>: k is Gaussian kernel under great-circle distance, </a:t>
            </a:r>
            <a:r>
              <a:rPr lang="en-US" sz="2800" dirty="0" err="1" smtClean="0"/>
              <a:t>Φ</a:t>
            </a:r>
            <a:r>
              <a:rPr lang="en-US" sz="2800" dirty="0"/>
              <a:t> </a:t>
            </a:r>
            <a:r>
              <a:rPr lang="en-US" sz="2800" dirty="0" smtClean="0"/>
              <a:t>is polynomial in (great-circle) event-station distance</a:t>
            </a:r>
            <a:r>
              <a:rPr lang="en-US" sz="2800" dirty="0" smtClean="0"/>
              <a:t>.</a:t>
            </a:r>
            <a:endParaRPr lang="en-US" sz="2800" dirty="0" smtClean="0"/>
          </a:p>
        </p:txBody>
      </p:sp>
      <p:pic>
        <p:nvPicPr>
          <p:cNvPr id="18" name="Picture 17" descr="TP_tmp.png"/>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bwMode="auto">
          <a:xfrm>
            <a:off x="1447800" y="2438400"/>
            <a:ext cx="5918200" cy="20574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4" name="TextBox 3"/>
          <p:cNvSpPr txBox="1"/>
          <p:nvPr/>
        </p:nvSpPr>
        <p:spPr>
          <a:xfrm>
            <a:off x="6705600" y="3773269"/>
            <a:ext cx="2438400" cy="646331"/>
          </a:xfrm>
          <a:prstGeom prst="rect">
            <a:avLst/>
          </a:prstGeom>
          <a:noFill/>
        </p:spPr>
        <p:txBody>
          <a:bodyPr wrap="square" rtlCol="0">
            <a:spAutoFit/>
          </a:bodyPr>
          <a:lstStyle/>
          <a:p>
            <a:r>
              <a:rPr lang="en-US" dirty="0" smtClean="0"/>
              <a:t>(Rasmussen &amp; Williams, 2006, </a:t>
            </a:r>
            <a:r>
              <a:rPr lang="en-US" dirty="0" err="1" smtClean="0"/>
              <a:t>Ch</a:t>
            </a:r>
            <a:r>
              <a:rPr lang="en-US" dirty="0" smtClean="0"/>
              <a:t> 2.7)</a:t>
            </a:r>
            <a:endParaRPr lang="en-US" dirty="0"/>
          </a:p>
        </p:txBody>
      </p:sp>
    </p:spTree>
    <p:extLst>
      <p:ext uri="{BB962C8B-B14F-4D97-AF65-F5344CB8AC3E}">
        <p14:creationId xmlns:p14="http://schemas.microsoft.com/office/powerpoint/2010/main" val="35818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88900"/>
            <a:ext cx="9144000" cy="6664887"/>
          </a:xfrm>
          <a:prstGeom prst="rect">
            <a:avLst/>
          </a:prstGeom>
        </p:spPr>
      </p:pic>
      <p:sp>
        <p:nvSpPr>
          <p:cNvPr id="8" name="Rounded Rectangle 7"/>
          <p:cNvSpPr/>
          <p:nvPr/>
        </p:nvSpPr>
        <p:spPr bwMode="auto">
          <a:xfrm>
            <a:off x="533400" y="5029200"/>
            <a:ext cx="4191000" cy="1066800"/>
          </a:xfrm>
          <a:prstGeom prst="roundRect">
            <a:avLst/>
          </a:prstGeom>
          <a:solidFill>
            <a:schemeClr val="bg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mn-lt"/>
              </a:rPr>
              <a:t>Normalized log-amplitudes recorded at Fitzroy Crossing, </a:t>
            </a:r>
            <a:r>
              <a:rPr lang="en-US" dirty="0" smtClean="0">
                <a:latin typeface="+mn-lt"/>
              </a:rPr>
              <a:t>AU</a:t>
            </a:r>
          </a:p>
        </p:txBody>
      </p:sp>
    </p:spTree>
    <p:extLst>
      <p:ext uri="{BB962C8B-B14F-4D97-AF65-F5344CB8AC3E}">
        <p14:creationId xmlns:p14="http://schemas.microsoft.com/office/powerpoint/2010/main" val="26930211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88900"/>
            <a:ext cx="9144000" cy="6664887"/>
          </a:xfrm>
          <a:prstGeom prst="rect">
            <a:avLst/>
          </a:prstGeom>
        </p:spPr>
      </p:pic>
      <p:sp>
        <p:nvSpPr>
          <p:cNvPr id="10" name="Rounded Rectangle 9"/>
          <p:cNvSpPr/>
          <p:nvPr/>
        </p:nvSpPr>
        <p:spPr bwMode="auto">
          <a:xfrm>
            <a:off x="533400" y="5029200"/>
            <a:ext cx="4191000" cy="1066800"/>
          </a:xfrm>
          <a:prstGeom prst="roundRect">
            <a:avLst/>
          </a:prstGeom>
          <a:solidFill>
            <a:schemeClr val="bg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mn-lt"/>
              </a:rPr>
              <a:t>Normalized log-amplitudes recorded at Fitzroy Crossing, </a:t>
            </a:r>
            <a:r>
              <a:rPr lang="en-US" dirty="0" smtClean="0">
                <a:latin typeface="+mn-lt"/>
              </a:rPr>
              <a:t>AU</a:t>
            </a:r>
          </a:p>
          <a:p>
            <a:r>
              <a:rPr lang="en-US" b="1" dirty="0" smtClean="0">
                <a:solidFill>
                  <a:srgbClr val="CC0000"/>
                </a:solidFill>
                <a:latin typeface="+mn-lt"/>
              </a:rPr>
              <a:t>Nonparametric GP model</a:t>
            </a:r>
          </a:p>
        </p:txBody>
      </p:sp>
      <p:grpSp>
        <p:nvGrpSpPr>
          <p:cNvPr id="11" name="Group 10"/>
          <p:cNvGrpSpPr/>
          <p:nvPr/>
        </p:nvGrpSpPr>
        <p:grpSpPr>
          <a:xfrm>
            <a:off x="3962400" y="304800"/>
            <a:ext cx="3632344" cy="3114339"/>
            <a:chOff x="5202772" y="931789"/>
            <a:chExt cx="3839417" cy="4353277"/>
          </a:xfrm>
        </p:grpSpPr>
        <p:pic>
          <p:nvPicPr>
            <p:cNvPr id="12" name="Picture 11"/>
            <p:cNvPicPr>
              <a:picLocks noChangeAspect="1"/>
            </p:cNvPicPr>
            <p:nvPr/>
          </p:nvPicPr>
          <p:blipFill>
            <a:blip r:embed="rId4"/>
            <a:stretch>
              <a:fillRect/>
            </a:stretch>
          </p:blipFill>
          <p:spPr>
            <a:xfrm>
              <a:off x="5202772" y="931789"/>
              <a:ext cx="3839417" cy="2905955"/>
            </a:xfrm>
            <a:prstGeom prst="rect">
              <a:avLst/>
            </a:prstGeom>
          </p:spPr>
        </p:pic>
        <p:sp>
          <p:nvSpPr>
            <p:cNvPr id="13" name="TextBox 12"/>
            <p:cNvSpPr txBox="1"/>
            <p:nvPr/>
          </p:nvSpPr>
          <p:spPr>
            <a:xfrm>
              <a:off x="5825655" y="3865355"/>
              <a:ext cx="2912828" cy="1419711"/>
            </a:xfrm>
            <a:prstGeom prst="rect">
              <a:avLst/>
            </a:prstGeom>
            <a:solidFill>
              <a:schemeClr val="bg1">
                <a:alpha val="78000"/>
              </a:schemeClr>
            </a:solidFill>
          </p:spPr>
          <p:txBody>
            <a:bodyPr wrap="square" rtlCol="0">
              <a:spAutoFit/>
            </a:bodyPr>
            <a:lstStyle/>
            <a:p>
              <a:r>
                <a:rPr lang="en-US" dirty="0" smtClean="0">
                  <a:latin typeface="+mn-lt"/>
                </a:rPr>
                <a:t>Event-station distances w/ fifth-order polynomial fit</a:t>
              </a:r>
              <a:endParaRPr lang="en-US" dirty="0">
                <a:latin typeface="+mn-lt"/>
              </a:endParaRPr>
            </a:p>
          </p:txBody>
        </p:sp>
      </p:grpSp>
    </p:spTree>
    <p:extLst>
      <p:ext uri="{BB962C8B-B14F-4D97-AF65-F5344CB8AC3E}">
        <p14:creationId xmlns:p14="http://schemas.microsoft.com/office/powerpoint/2010/main" val="35707225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88900"/>
            <a:ext cx="9144000" cy="6664887"/>
          </a:xfrm>
          <a:prstGeom prst="rect">
            <a:avLst/>
          </a:prstGeom>
        </p:spPr>
      </p:pic>
      <p:sp>
        <p:nvSpPr>
          <p:cNvPr id="6" name="Rounded Rectangle 5"/>
          <p:cNvSpPr/>
          <p:nvPr/>
        </p:nvSpPr>
        <p:spPr bwMode="auto">
          <a:xfrm>
            <a:off x="533400" y="5029200"/>
            <a:ext cx="4191000" cy="1066800"/>
          </a:xfrm>
          <a:prstGeom prst="roundRect">
            <a:avLst/>
          </a:prstGeom>
          <a:solidFill>
            <a:schemeClr val="bg1">
              <a:alpha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latin typeface="+mn-lt"/>
              </a:rPr>
              <a:t>Normalized log-amplitudes recorded at Fitzroy Crossing, </a:t>
            </a:r>
            <a:r>
              <a:rPr lang="en-US" dirty="0" smtClean="0">
                <a:latin typeface="+mn-lt"/>
              </a:rPr>
              <a:t>AU</a:t>
            </a:r>
          </a:p>
          <a:p>
            <a:r>
              <a:rPr lang="en-US" b="1" dirty="0" smtClean="0">
                <a:solidFill>
                  <a:srgbClr val="CC0000"/>
                </a:solidFill>
                <a:latin typeface="+mn-lt"/>
              </a:rPr>
              <a:t>Hybrid GP model</a:t>
            </a:r>
          </a:p>
        </p:txBody>
      </p:sp>
    </p:spTree>
    <p:extLst>
      <p:ext uri="{BB962C8B-B14F-4D97-AF65-F5344CB8AC3E}">
        <p14:creationId xmlns:p14="http://schemas.microsoft.com/office/powerpoint/2010/main" val="41458942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signal parameters</a:t>
            </a:r>
            <a:endParaRPr lang="en-US" dirty="0"/>
          </a:p>
        </p:txBody>
      </p:sp>
      <p:sp>
        <p:nvSpPr>
          <p:cNvPr id="3" name="Content Placeholder 2"/>
          <p:cNvSpPr>
            <a:spLocks noGrp="1"/>
          </p:cNvSpPr>
          <p:nvPr>
            <p:ph idx="1"/>
          </p:nvPr>
        </p:nvSpPr>
        <p:spPr/>
        <p:txBody>
          <a:bodyPr>
            <a:normAutofit fontScale="92500"/>
          </a:bodyPr>
          <a:lstStyle/>
          <a:p>
            <a:r>
              <a:rPr lang="en-US" dirty="0" smtClean="0"/>
              <a:t>Train a hybrid GP model for </a:t>
            </a:r>
            <a:r>
              <a:rPr lang="en-US" i="1" dirty="0" smtClean="0"/>
              <a:t>each</a:t>
            </a:r>
            <a:r>
              <a:rPr lang="en-US" dirty="0" smtClean="0"/>
              <a:t> shape parameter and each modulation parameter, at each station.</a:t>
            </a:r>
          </a:p>
          <a:p>
            <a:pPr lvl="1"/>
            <a:r>
              <a:rPr lang="en-US" dirty="0" smtClean="0"/>
              <a:t>Nonparametric component is independent at each station.</a:t>
            </a:r>
          </a:p>
          <a:p>
            <a:pPr lvl="1"/>
            <a:r>
              <a:rPr lang="en-US" i="1" dirty="0" smtClean="0"/>
              <a:t>Parametric</a:t>
            </a:r>
            <a:r>
              <a:rPr lang="en-US" dirty="0" smtClean="0"/>
              <a:t> components (distance decay, etc.) have shared global prior.</a:t>
            </a:r>
            <a:endParaRPr lang="en-US" i="1" dirty="0" smtClean="0"/>
          </a:p>
          <a:p>
            <a:r>
              <a:rPr lang="en-US" dirty="0"/>
              <a:t>Kernel </a:t>
            </a:r>
            <a:r>
              <a:rPr lang="en-US" dirty="0" err="1"/>
              <a:t>hyperparams</a:t>
            </a:r>
            <a:r>
              <a:rPr lang="en-US" dirty="0"/>
              <a:t> (</a:t>
            </a:r>
            <a:r>
              <a:rPr lang="en-US" dirty="0" err="1"/>
              <a:t>lengthscale</a:t>
            </a:r>
            <a:r>
              <a:rPr lang="en-US" dirty="0"/>
              <a:t>, etc.) are set by maximizing marginal likelihood on training data</a:t>
            </a:r>
            <a:r>
              <a:rPr lang="en-US" dirty="0" smtClean="0"/>
              <a:t>.</a:t>
            </a:r>
            <a:endParaRPr lang="en-US" dirty="0"/>
          </a:p>
        </p:txBody>
      </p:sp>
    </p:spTree>
    <p:extLst>
      <p:ext uri="{BB962C8B-B14F-4D97-AF65-F5344CB8AC3E}">
        <p14:creationId xmlns:p14="http://schemas.microsoft.com/office/powerpoint/2010/main" val="197553671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heatmap_bor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9" name="Title 1"/>
          <p:cNvSpPr>
            <a:spLocks noGrp="1"/>
          </p:cNvSpPr>
          <p:nvPr>
            <p:ph type="title"/>
          </p:nvPr>
        </p:nvSpPr>
        <p:spPr>
          <a:xfrm>
            <a:off x="457200" y="-76200"/>
            <a:ext cx="8229600" cy="1143000"/>
          </a:xfrm>
        </p:spPr>
        <p:txBody>
          <a:bodyPr/>
          <a:lstStyle/>
          <a:p>
            <a:r>
              <a:rPr lang="en-US" dirty="0" smtClean="0"/>
              <a:t>Local structure</a:t>
            </a:r>
            <a:endParaRPr lang="en-US" dirty="0"/>
          </a:p>
        </p:txBody>
      </p:sp>
    </p:spTree>
    <p:extLst>
      <p:ext uri="{BB962C8B-B14F-4D97-AF65-F5344CB8AC3E}">
        <p14:creationId xmlns:p14="http://schemas.microsoft.com/office/powerpoint/2010/main" val="2049061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heatmap_highligh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5" name="Title 1"/>
          <p:cNvSpPr>
            <a:spLocks noGrp="1"/>
          </p:cNvSpPr>
          <p:nvPr>
            <p:ph type="title"/>
          </p:nvPr>
        </p:nvSpPr>
        <p:spPr>
          <a:xfrm>
            <a:off x="457200" y="-76200"/>
            <a:ext cx="8229600" cy="1143000"/>
          </a:xfrm>
        </p:spPr>
        <p:txBody>
          <a:bodyPr/>
          <a:lstStyle/>
          <a:p>
            <a:r>
              <a:rPr lang="en-US" dirty="0" smtClean="0"/>
              <a:t>Local structure</a:t>
            </a:r>
            <a:endParaRPr lang="en-US" dirty="0"/>
          </a:p>
        </p:txBody>
      </p:sp>
    </p:spTree>
    <p:extLst>
      <p:ext uri="{BB962C8B-B14F-4D97-AF65-F5344CB8AC3E}">
        <p14:creationId xmlns:p14="http://schemas.microsoft.com/office/powerpoint/2010/main" val="17730182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an_Plowshare_Cra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330200"/>
            <a:ext cx="7802880" cy="6193536"/>
          </a:xfrm>
          <a:prstGeom prst="rect">
            <a:avLst/>
          </a:prstGeom>
        </p:spPr>
      </p:pic>
    </p:spTree>
    <p:extLst>
      <p:ext uri="{BB962C8B-B14F-4D97-AF65-F5344CB8AC3E}">
        <p14:creationId xmlns:p14="http://schemas.microsoft.com/office/powerpoint/2010/main" val="229326648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distance_slice_bor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005842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istance_slice_highlight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33345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Training </a:t>
            </a:r>
            <a:r>
              <a:rPr lang="en-US" dirty="0" smtClean="0"/>
              <a:t>data: events from </a:t>
            </a:r>
            <a:r>
              <a:rPr lang="en-US" dirty="0" smtClean="0"/>
              <a:t>IDC hybrid (automated + human) processing.</a:t>
            </a:r>
          </a:p>
          <a:p>
            <a:pPr lvl="1"/>
            <a:r>
              <a:rPr lang="en-US" dirty="0" smtClean="0"/>
              <a:t>Not “ground truth”, but okay. </a:t>
            </a:r>
            <a:endParaRPr lang="en-US" dirty="0"/>
          </a:p>
          <a:p>
            <a:r>
              <a:rPr lang="en-US" dirty="0" smtClean="0"/>
              <a:t>Template s</a:t>
            </a:r>
            <a:r>
              <a:rPr lang="en-US" dirty="0" smtClean="0"/>
              <a:t>hape/modulation are latent variables</a:t>
            </a:r>
          </a:p>
          <a:p>
            <a:r>
              <a:rPr lang="en-US" dirty="0" smtClean="0"/>
              <a:t>Hard </a:t>
            </a:r>
            <a:r>
              <a:rPr lang="en-US" dirty="0" smtClean="0"/>
              <a:t>EM for template/modulation GP models:</a:t>
            </a:r>
          </a:p>
          <a:p>
            <a:pPr marL="457200" lvl="1" indent="0">
              <a:buNone/>
            </a:pPr>
            <a:r>
              <a:rPr lang="en-US" dirty="0" smtClean="0"/>
              <a:t>a) Find best-fit template shape and modulation coefficients for each training </a:t>
            </a:r>
            <a:r>
              <a:rPr lang="en-US" dirty="0" smtClean="0"/>
              <a:t>arrival.</a:t>
            </a:r>
            <a:endParaRPr lang="en-US" dirty="0" smtClean="0"/>
          </a:p>
          <a:p>
            <a:pPr marL="457200" lvl="1" indent="0">
              <a:buNone/>
            </a:pPr>
            <a:r>
              <a:rPr lang="en-US" dirty="0" smtClean="0"/>
              <a:t>b) Train GP models, repeat until </a:t>
            </a:r>
            <a:r>
              <a:rPr lang="en-US" dirty="0" smtClean="0"/>
              <a:t>convergence.</a:t>
            </a:r>
            <a:endParaRPr lang="en-US" dirty="0" smtClean="0"/>
          </a:p>
          <a:p>
            <a:r>
              <a:rPr lang="en-US" dirty="0" smtClean="0"/>
              <a:t>Autoregressive </a:t>
            </a:r>
            <a:r>
              <a:rPr lang="en-US" dirty="0" smtClean="0"/>
              <a:t>noise models trained </a:t>
            </a:r>
            <a:r>
              <a:rPr lang="en-US" dirty="0"/>
              <a:t>(Yule-Walker</a:t>
            </a:r>
            <a:r>
              <a:rPr lang="en-US" dirty="0" smtClean="0"/>
              <a:t>) </a:t>
            </a:r>
            <a:r>
              <a:rPr lang="en-US" dirty="0" smtClean="0"/>
              <a:t>hourly </a:t>
            </a:r>
            <a:r>
              <a:rPr lang="en-US" dirty="0" smtClean="0"/>
              <a:t>per </a:t>
            </a:r>
            <a:r>
              <a:rPr lang="en-US" dirty="0" smtClean="0"/>
              <a:t>station.</a:t>
            </a:r>
            <a:endParaRPr lang="en-US" dirty="0" smtClean="0"/>
          </a:p>
        </p:txBody>
      </p:sp>
    </p:spTree>
    <p:extLst>
      <p:ext uri="{BB962C8B-B14F-4D97-AF65-F5344CB8AC3E}">
        <p14:creationId xmlns:p14="http://schemas.microsoft.com/office/powerpoint/2010/main" val="180227130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a:t>
            </a:r>
            <a:endParaRPr lang="en-US" dirty="0"/>
          </a:p>
        </p:txBody>
      </p:sp>
      <p:sp>
        <p:nvSpPr>
          <p:cNvPr id="3" name="Content Placeholder 2"/>
          <p:cNvSpPr>
            <a:spLocks noGrp="1"/>
          </p:cNvSpPr>
          <p:nvPr>
            <p:ph idx="1"/>
          </p:nvPr>
        </p:nvSpPr>
        <p:spPr>
          <a:xfrm>
            <a:off x="457200" y="1570037"/>
            <a:ext cx="8534400" cy="4906963"/>
          </a:xfrm>
        </p:spPr>
        <p:txBody>
          <a:bodyPr>
            <a:normAutofit/>
          </a:bodyPr>
          <a:lstStyle/>
          <a:p>
            <a:r>
              <a:rPr lang="en-US" dirty="0" smtClean="0"/>
              <a:t>Reversible jump Markov Chain Monte Carlo (Green, 1995</a:t>
            </a:r>
            <a:r>
              <a:rPr lang="en-US" dirty="0" smtClean="0"/>
              <a:t>)</a:t>
            </a:r>
          </a:p>
          <a:p>
            <a:r>
              <a:rPr lang="en-US" b="1" dirty="0"/>
              <a:t>Birth</a:t>
            </a:r>
            <a:r>
              <a:rPr lang="en-US" dirty="0"/>
              <a:t>/</a:t>
            </a:r>
            <a:r>
              <a:rPr lang="en-US" b="1" dirty="0"/>
              <a:t>Death </a:t>
            </a:r>
            <a:r>
              <a:rPr lang="en-US" dirty="0"/>
              <a:t>moves for events.</a:t>
            </a:r>
          </a:p>
          <a:p>
            <a:pPr lvl="1"/>
            <a:r>
              <a:rPr lang="en-US" dirty="0" smtClean="0"/>
              <a:t>Event proposals from unassociated templates. </a:t>
            </a:r>
            <a:endParaRPr lang="en-US" dirty="0" smtClean="0"/>
          </a:p>
          <a:p>
            <a:r>
              <a:rPr lang="en-US" b="1" dirty="0" smtClean="0"/>
              <a:t>Birth</a:t>
            </a:r>
            <a:r>
              <a:rPr lang="en-US" b="1" dirty="0" smtClean="0"/>
              <a:t>/Death/Split/Merge </a:t>
            </a:r>
            <a:r>
              <a:rPr lang="en-US" dirty="0" smtClean="0"/>
              <a:t>moves for unassociated templates.</a:t>
            </a:r>
          </a:p>
          <a:p>
            <a:r>
              <a:rPr lang="en-US" b="1" dirty="0" smtClean="0"/>
              <a:t>Swap </a:t>
            </a:r>
            <a:r>
              <a:rPr lang="en-US" b="1" dirty="0" smtClean="0"/>
              <a:t>association</a:t>
            </a:r>
            <a:r>
              <a:rPr lang="en-US" dirty="0" smtClean="0"/>
              <a:t> move for event/unassociated templates.</a:t>
            </a:r>
            <a:endParaRPr lang="en-US" b="1" dirty="0" smtClean="0"/>
          </a:p>
          <a:p>
            <a:r>
              <a:rPr lang="en-US" dirty="0" smtClean="0"/>
              <a:t>Gaussian MH moves for individual parameters.</a:t>
            </a:r>
            <a:endParaRPr lang="en-US" dirty="0"/>
          </a:p>
        </p:txBody>
      </p:sp>
    </p:spTree>
    <p:extLst>
      <p:ext uri="{BB962C8B-B14F-4D97-AF65-F5344CB8AC3E}">
        <p14:creationId xmlns:p14="http://schemas.microsoft.com/office/powerpoint/2010/main" val="188697974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443913" cy="741362"/>
          </a:xfrm>
        </p:spPr>
        <p:txBody>
          <a:bodyPr>
            <a:normAutofit fontScale="90000"/>
          </a:bodyPr>
          <a:lstStyle/>
          <a:p>
            <a:pPr algn="ctr"/>
            <a:r>
              <a:rPr lang="en-US" dirty="0" smtClean="0"/>
              <a:t>Results: Sensitivity</a:t>
            </a:r>
            <a:endParaRPr lang="en-US" dirty="0"/>
          </a:p>
        </p:txBody>
      </p:sp>
      <p:sp>
        <p:nvSpPr>
          <p:cNvPr id="3" name="Content Placeholder 2"/>
          <p:cNvSpPr>
            <a:spLocks noGrp="1"/>
          </p:cNvSpPr>
          <p:nvPr>
            <p:ph idx="1"/>
          </p:nvPr>
        </p:nvSpPr>
        <p:spPr>
          <a:xfrm>
            <a:off x="468313" y="1366838"/>
            <a:ext cx="8229600" cy="2595562"/>
          </a:xfrm>
        </p:spPr>
        <p:txBody>
          <a:bodyPr/>
          <a:lstStyle/>
          <a:p>
            <a:pPr>
              <a:spcAft>
                <a:spcPts val="1200"/>
              </a:spcAft>
            </a:pPr>
            <a:r>
              <a:rPr lang="en-US" dirty="0" smtClean="0"/>
              <a:t>Preliminary comparison: </a:t>
            </a:r>
            <a:r>
              <a:rPr lang="en-US" b="1" dirty="0" smtClean="0"/>
              <a:t>2009 DPRK event</a:t>
            </a:r>
          </a:p>
          <a:p>
            <a:pPr>
              <a:spcAft>
                <a:spcPts val="1200"/>
              </a:spcAft>
            </a:pPr>
            <a:r>
              <a:rPr lang="en-US" dirty="0" smtClean="0"/>
              <a:t>IMS stations detecting P wave arrival: </a:t>
            </a:r>
            <a:r>
              <a:rPr lang="en-US" b="1" dirty="0" smtClean="0">
                <a:solidFill>
                  <a:srgbClr val="008000"/>
                </a:solidFill>
              </a:rPr>
              <a:t>45</a:t>
            </a:r>
            <a:r>
              <a:rPr lang="en-US" dirty="0" smtClean="0"/>
              <a:t>. </a:t>
            </a:r>
            <a:endParaRPr lang="en-US" dirty="0"/>
          </a:p>
          <a:p>
            <a:pPr>
              <a:spcAft>
                <a:spcPts val="1200"/>
              </a:spcAft>
            </a:pPr>
            <a:r>
              <a:rPr lang="en-US" dirty="0" smtClean="0"/>
              <a:t>Stations with </a:t>
            </a:r>
            <a:r>
              <a:rPr lang="en-US" i="1" dirty="0" smtClean="0"/>
              <a:t>P(</a:t>
            </a:r>
            <a:r>
              <a:rPr lang="en-US" i="1" dirty="0" err="1" smtClean="0"/>
              <a:t>signal|event</a:t>
            </a:r>
            <a:r>
              <a:rPr lang="en-US" i="1" dirty="0" smtClean="0"/>
              <a:t>) &gt; P(signal|!event) </a:t>
            </a:r>
            <a:r>
              <a:rPr lang="en-US" dirty="0" smtClean="0"/>
              <a:t>under restricted SIGVISA model: </a:t>
            </a:r>
            <a:r>
              <a:rPr lang="en-US" b="1" dirty="0" smtClean="0">
                <a:solidFill>
                  <a:srgbClr val="CC0000"/>
                </a:solidFill>
              </a:rPr>
              <a:t>47</a:t>
            </a:r>
            <a:r>
              <a:rPr lang="en-US" dirty="0" smtClean="0"/>
              <a:t>. </a:t>
            </a:r>
            <a:endParaRPr lang="en-US" dirty="0"/>
          </a:p>
        </p:txBody>
      </p:sp>
      <p:sp>
        <p:nvSpPr>
          <p:cNvPr id="8" name="TextBox 7"/>
          <p:cNvSpPr txBox="1"/>
          <p:nvPr/>
        </p:nvSpPr>
        <p:spPr>
          <a:xfrm>
            <a:off x="762000" y="6019800"/>
            <a:ext cx="1752600" cy="400110"/>
          </a:xfrm>
          <a:prstGeom prst="rect">
            <a:avLst/>
          </a:prstGeom>
          <a:noFill/>
        </p:spPr>
        <p:txBody>
          <a:bodyPr wrap="square" rtlCol="0">
            <a:spAutoFit/>
          </a:bodyPr>
          <a:lstStyle/>
          <a:p>
            <a:r>
              <a:rPr lang="en-US" dirty="0" smtClean="0">
                <a:latin typeface="+mn-lt"/>
              </a:rPr>
              <a:t>DZM</a:t>
            </a:r>
            <a:endParaRPr lang="en-US" dirty="0">
              <a:latin typeface="+mn-lt"/>
            </a:endParaRPr>
          </a:p>
        </p:txBody>
      </p:sp>
      <p:sp>
        <p:nvSpPr>
          <p:cNvPr id="9" name="TextBox 8"/>
          <p:cNvSpPr txBox="1"/>
          <p:nvPr/>
        </p:nvSpPr>
        <p:spPr>
          <a:xfrm>
            <a:off x="3886200" y="6000690"/>
            <a:ext cx="1752600" cy="400110"/>
          </a:xfrm>
          <a:prstGeom prst="rect">
            <a:avLst/>
          </a:prstGeom>
          <a:noFill/>
        </p:spPr>
        <p:txBody>
          <a:bodyPr wrap="square" rtlCol="0">
            <a:spAutoFit/>
          </a:bodyPr>
          <a:lstStyle/>
          <a:p>
            <a:r>
              <a:rPr lang="en-US" dirty="0" smtClean="0">
                <a:latin typeface="+mn-lt"/>
              </a:rPr>
              <a:t>RES</a:t>
            </a:r>
            <a:endParaRPr lang="en-US" dirty="0">
              <a:latin typeface="+mn-lt"/>
            </a:endParaRPr>
          </a:p>
        </p:txBody>
      </p:sp>
      <p:sp>
        <p:nvSpPr>
          <p:cNvPr id="10" name="TextBox 9"/>
          <p:cNvSpPr txBox="1"/>
          <p:nvPr/>
        </p:nvSpPr>
        <p:spPr>
          <a:xfrm>
            <a:off x="6858000" y="6019800"/>
            <a:ext cx="1752600" cy="400110"/>
          </a:xfrm>
          <a:prstGeom prst="rect">
            <a:avLst/>
          </a:prstGeom>
          <a:noFill/>
        </p:spPr>
        <p:txBody>
          <a:bodyPr wrap="square" rtlCol="0">
            <a:spAutoFit/>
          </a:bodyPr>
          <a:lstStyle/>
          <a:p>
            <a:r>
              <a:rPr lang="en-US" dirty="0" smtClean="0">
                <a:latin typeface="+mn-lt"/>
              </a:rPr>
              <a:t>MAW</a:t>
            </a:r>
            <a:endParaRPr lang="en-US" dirty="0">
              <a:latin typeface="+mn-lt"/>
            </a:endParaRPr>
          </a:p>
        </p:txBody>
      </p:sp>
      <p:pic>
        <p:nvPicPr>
          <p:cNvPr id="11" name="Picture 10"/>
          <p:cNvPicPr>
            <a:picLocks noChangeAspect="1"/>
          </p:cNvPicPr>
          <p:nvPr/>
        </p:nvPicPr>
        <p:blipFill>
          <a:blip r:embed="rId3"/>
          <a:stretch>
            <a:fillRect/>
          </a:stretch>
        </p:blipFill>
        <p:spPr>
          <a:xfrm>
            <a:off x="-76200" y="3962400"/>
            <a:ext cx="3291840" cy="2057400"/>
          </a:xfrm>
          <a:prstGeom prst="rect">
            <a:avLst/>
          </a:prstGeom>
        </p:spPr>
      </p:pic>
      <p:pic>
        <p:nvPicPr>
          <p:cNvPr id="12" name="Picture 11"/>
          <p:cNvPicPr>
            <a:picLocks noChangeAspect="1"/>
          </p:cNvPicPr>
          <p:nvPr/>
        </p:nvPicPr>
        <p:blipFill>
          <a:blip r:embed="rId4"/>
          <a:stretch>
            <a:fillRect/>
          </a:stretch>
        </p:blipFill>
        <p:spPr>
          <a:xfrm>
            <a:off x="6035040" y="3992479"/>
            <a:ext cx="3243714" cy="2027321"/>
          </a:xfrm>
          <a:prstGeom prst="rect">
            <a:avLst/>
          </a:prstGeom>
        </p:spPr>
      </p:pic>
      <p:pic>
        <p:nvPicPr>
          <p:cNvPr id="13" name="Picture 12"/>
          <p:cNvPicPr>
            <a:picLocks noChangeAspect="1"/>
          </p:cNvPicPr>
          <p:nvPr/>
        </p:nvPicPr>
        <p:blipFill>
          <a:blip r:embed="rId5"/>
          <a:stretch>
            <a:fillRect/>
          </a:stretch>
        </p:blipFill>
        <p:spPr>
          <a:xfrm>
            <a:off x="2987040" y="3962401"/>
            <a:ext cx="3291838" cy="2057399"/>
          </a:xfrm>
          <a:prstGeom prst="rect">
            <a:avLst/>
          </a:prstGeom>
        </p:spPr>
      </p:pic>
    </p:spTree>
    <p:extLst>
      <p:ext uri="{BB962C8B-B14F-4D97-AF65-F5344CB8AC3E}">
        <p14:creationId xmlns:p14="http://schemas.microsoft.com/office/powerpoint/2010/main" val="1565615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localization</a:t>
            </a:r>
            <a:endParaRPr lang="en-US" dirty="0"/>
          </a:p>
        </p:txBody>
      </p:sp>
      <p:sp>
        <p:nvSpPr>
          <p:cNvPr id="3" name="Content Placeholder 2"/>
          <p:cNvSpPr>
            <a:spLocks noGrp="1"/>
          </p:cNvSpPr>
          <p:nvPr>
            <p:ph idx="1"/>
          </p:nvPr>
        </p:nvSpPr>
        <p:spPr/>
        <p:txBody>
          <a:bodyPr/>
          <a:lstStyle/>
          <a:p>
            <a:r>
              <a:rPr lang="en-US" dirty="0" smtClean="0"/>
              <a:t>Closed-world (fixed single event, </a:t>
            </a:r>
            <a:r>
              <a:rPr lang="en-US" dirty="0" err="1" smtClean="0"/>
              <a:t>mb</a:t>
            </a:r>
            <a:r>
              <a:rPr lang="en-US" dirty="0" smtClean="0"/>
              <a:t>=4.5) inference on synthetic data, 30-station network in restricted model (no </a:t>
            </a:r>
            <a:r>
              <a:rPr lang="en-US" dirty="0"/>
              <a:t>modulation signal, P phases </a:t>
            </a:r>
            <a:r>
              <a:rPr lang="en-US" dirty="0" smtClean="0"/>
              <a:t>only).</a:t>
            </a:r>
            <a:endParaRPr lang="en-US" dirty="0"/>
          </a:p>
          <a:p>
            <a:r>
              <a:rPr lang="en-US" dirty="0" smtClean="0"/>
              <a:t>Average error (three trials) of posterior mean location: </a:t>
            </a:r>
            <a:r>
              <a:rPr lang="en-US" b="1" dirty="0" smtClean="0"/>
              <a:t>7.3km. </a:t>
            </a:r>
          </a:p>
          <a:p>
            <a:r>
              <a:rPr lang="en-US" dirty="0" smtClean="0"/>
              <a:t>Robust to poor initialization (1000km)</a:t>
            </a:r>
            <a:endParaRPr lang="en-US" dirty="0"/>
          </a:p>
        </p:txBody>
      </p:sp>
    </p:spTree>
    <p:extLst>
      <p:ext uri="{BB962C8B-B14F-4D97-AF65-F5344CB8AC3E}">
        <p14:creationId xmlns:p14="http://schemas.microsoft.com/office/powerpoint/2010/main" val="4287623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posteriors</a:t>
            </a:r>
            <a:endParaRPr lang="en-US" dirty="0"/>
          </a:p>
        </p:txBody>
      </p:sp>
      <p:pic>
        <p:nvPicPr>
          <p:cNvPr id="5" name="Picture 4"/>
          <p:cNvPicPr>
            <a:picLocks noChangeAspect="1"/>
          </p:cNvPicPr>
          <p:nvPr/>
        </p:nvPicPr>
        <p:blipFill>
          <a:blip r:embed="rId2"/>
          <a:stretch>
            <a:fillRect/>
          </a:stretch>
        </p:blipFill>
        <p:spPr>
          <a:xfrm>
            <a:off x="152400" y="1676399"/>
            <a:ext cx="2743200" cy="2662833"/>
          </a:xfrm>
          <a:prstGeom prst="rect">
            <a:avLst/>
          </a:prstGeom>
        </p:spPr>
      </p:pic>
      <p:pic>
        <p:nvPicPr>
          <p:cNvPr id="7" name="Picture 6"/>
          <p:cNvPicPr>
            <a:picLocks noChangeAspect="1"/>
          </p:cNvPicPr>
          <p:nvPr/>
        </p:nvPicPr>
        <p:blipFill>
          <a:blip r:embed="rId3"/>
          <a:stretch>
            <a:fillRect/>
          </a:stretch>
        </p:blipFill>
        <p:spPr>
          <a:xfrm>
            <a:off x="3048000" y="1676400"/>
            <a:ext cx="2819400" cy="2675402"/>
          </a:xfrm>
          <a:prstGeom prst="rect">
            <a:avLst/>
          </a:prstGeom>
        </p:spPr>
      </p:pic>
      <p:pic>
        <p:nvPicPr>
          <p:cNvPr id="8" name="Picture 7"/>
          <p:cNvPicPr>
            <a:picLocks noChangeAspect="1"/>
          </p:cNvPicPr>
          <p:nvPr/>
        </p:nvPicPr>
        <p:blipFill>
          <a:blip r:embed="rId4"/>
          <a:stretch>
            <a:fillRect/>
          </a:stretch>
        </p:blipFill>
        <p:spPr>
          <a:xfrm>
            <a:off x="6019800" y="1676400"/>
            <a:ext cx="2890847" cy="2743200"/>
          </a:xfrm>
          <a:prstGeom prst="rect">
            <a:avLst/>
          </a:prstGeom>
        </p:spPr>
      </p:pic>
    </p:spTree>
    <p:extLst>
      <p:ext uri="{BB962C8B-B14F-4D97-AF65-F5344CB8AC3E}">
        <p14:creationId xmlns:p14="http://schemas.microsoft.com/office/powerpoint/2010/main" val="498753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Open-universe: Template </a:t>
            </a:r>
            <a:r>
              <a:rPr lang="en-US" dirty="0" smtClean="0"/>
              <a:t>Births</a:t>
            </a:r>
            <a:endParaRPr lang="en-US" dirty="0"/>
          </a:p>
        </p:txBody>
      </p:sp>
      <p:pic>
        <p:nvPicPr>
          <p:cNvPr id="6" name="Picture 5"/>
          <p:cNvPicPr>
            <a:picLocks noChangeAspect="1"/>
          </p:cNvPicPr>
          <p:nvPr/>
        </p:nvPicPr>
        <p:blipFill>
          <a:blip r:embed="rId3"/>
          <a:stretch>
            <a:fillRect/>
          </a:stretch>
        </p:blipFill>
        <p:spPr>
          <a:xfrm>
            <a:off x="838201" y="1143000"/>
            <a:ext cx="7368921" cy="4738878"/>
          </a:xfrm>
          <a:prstGeom prst="rect">
            <a:avLst/>
          </a:prstGeom>
        </p:spPr>
      </p:pic>
      <p:sp>
        <p:nvSpPr>
          <p:cNvPr id="7" name="TextBox 6"/>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311928783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9"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87297588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8"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39719864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stretch>
            <a:fillRect/>
          </a:stretch>
        </p:blipFill>
        <p:spPr>
          <a:xfrm>
            <a:off x="274320" y="1207008"/>
            <a:ext cx="8720043" cy="4498848"/>
          </a:xfrm>
          <a:prstGeom prst="rect">
            <a:avLst/>
          </a:prstGeom>
        </p:spPr>
      </p:pic>
      <p:grpSp>
        <p:nvGrpSpPr>
          <p:cNvPr id="42" name="Group 41"/>
          <p:cNvGrpSpPr/>
          <p:nvPr/>
        </p:nvGrpSpPr>
        <p:grpSpPr>
          <a:xfrm>
            <a:off x="7359650" y="3981450"/>
            <a:ext cx="1481685" cy="2168539"/>
            <a:chOff x="7359650" y="3981450"/>
            <a:chExt cx="1481685" cy="2168539"/>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6691" y="5350116"/>
              <a:ext cx="1204644" cy="799873"/>
            </a:xfrm>
            <a:prstGeom prst="rect">
              <a:avLst/>
            </a:prstGeom>
          </p:spPr>
        </p:pic>
        <p:cxnSp>
          <p:nvCxnSpPr>
            <p:cNvPr id="9" name="Straight Connector 8"/>
            <p:cNvCxnSpPr/>
            <p:nvPr/>
          </p:nvCxnSpPr>
          <p:spPr>
            <a:xfrm>
              <a:off x="7359650" y="3981450"/>
              <a:ext cx="572825" cy="146463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38" name="Group 37"/>
          <p:cNvGrpSpPr/>
          <p:nvPr/>
        </p:nvGrpSpPr>
        <p:grpSpPr>
          <a:xfrm>
            <a:off x="1242375" y="3545512"/>
            <a:ext cx="1453440" cy="2755246"/>
            <a:chOff x="1242375" y="3545512"/>
            <a:chExt cx="1453440" cy="2755246"/>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375" y="5501637"/>
              <a:ext cx="1203511" cy="799121"/>
            </a:xfrm>
            <a:prstGeom prst="rect">
              <a:avLst/>
            </a:prstGeom>
          </p:spPr>
        </p:pic>
        <p:cxnSp>
          <p:nvCxnSpPr>
            <p:cNvPr id="11" name="Straight Connector 10"/>
            <p:cNvCxnSpPr>
              <a:endCxn id="6" idx="0"/>
            </p:cNvCxnSpPr>
            <p:nvPr/>
          </p:nvCxnSpPr>
          <p:spPr>
            <a:xfrm flipH="1">
              <a:off x="1844131" y="3545512"/>
              <a:ext cx="851684" cy="195207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5543162" y="499415"/>
            <a:ext cx="1207169" cy="1538935"/>
            <a:chOff x="5543162" y="499415"/>
            <a:chExt cx="1207169" cy="1538935"/>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3162" y="499415"/>
              <a:ext cx="1207169" cy="801550"/>
            </a:xfrm>
            <a:prstGeom prst="rect">
              <a:avLst/>
            </a:prstGeom>
          </p:spPr>
        </p:pic>
        <p:cxnSp>
          <p:nvCxnSpPr>
            <p:cNvPr id="14" name="Straight Connector 13"/>
            <p:cNvCxnSpPr/>
            <p:nvPr/>
          </p:nvCxnSpPr>
          <p:spPr>
            <a:xfrm flipV="1">
              <a:off x="5778500" y="1166678"/>
              <a:ext cx="85268" cy="871672"/>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7403354" y="1160276"/>
            <a:ext cx="1740646" cy="1364783"/>
            <a:chOff x="7403354" y="1160276"/>
            <a:chExt cx="1740646" cy="1364783"/>
          </a:xfrm>
        </p:grpSpPr>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6831" y="1160276"/>
              <a:ext cx="1207169" cy="807218"/>
            </a:xfrm>
            <a:prstGeom prst="rect">
              <a:avLst/>
            </a:prstGeom>
          </p:spPr>
        </p:pic>
        <p:cxnSp>
          <p:nvCxnSpPr>
            <p:cNvPr id="20" name="Straight Connector 19"/>
            <p:cNvCxnSpPr/>
            <p:nvPr/>
          </p:nvCxnSpPr>
          <p:spPr>
            <a:xfrm flipV="1">
              <a:off x="7403354" y="1793875"/>
              <a:ext cx="661146" cy="73118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4157509" y="553216"/>
            <a:ext cx="1186440" cy="1300984"/>
            <a:chOff x="4157509" y="553216"/>
            <a:chExt cx="1186440" cy="1300984"/>
          </a:xfrm>
        </p:grpSpPr>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7509" y="553216"/>
              <a:ext cx="1186440" cy="787786"/>
            </a:xfrm>
            <a:prstGeom prst="rect">
              <a:avLst/>
            </a:prstGeom>
          </p:spPr>
        </p:pic>
        <p:cxnSp>
          <p:nvCxnSpPr>
            <p:cNvPr id="23" name="Straight Connector 22"/>
            <p:cNvCxnSpPr/>
            <p:nvPr/>
          </p:nvCxnSpPr>
          <p:spPr>
            <a:xfrm flipH="1" flipV="1">
              <a:off x="4705530" y="1166678"/>
              <a:ext cx="196670" cy="687522"/>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7105650" y="571003"/>
            <a:ext cx="1419445" cy="1861048"/>
            <a:chOff x="7105650" y="571003"/>
            <a:chExt cx="1419445" cy="1861048"/>
          </a:xfrm>
        </p:grpSpPr>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2075" y="571003"/>
              <a:ext cx="1223020" cy="807218"/>
            </a:xfrm>
            <a:prstGeom prst="rect">
              <a:avLst/>
            </a:prstGeom>
          </p:spPr>
        </p:pic>
        <p:cxnSp>
          <p:nvCxnSpPr>
            <p:cNvPr id="26" name="Straight Connector 25"/>
            <p:cNvCxnSpPr/>
            <p:nvPr/>
          </p:nvCxnSpPr>
          <p:spPr>
            <a:xfrm flipV="1">
              <a:off x="7105650" y="1157111"/>
              <a:ext cx="570794" cy="127494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1579127" y="546364"/>
            <a:ext cx="1205889" cy="1784086"/>
            <a:chOff x="1579127" y="546364"/>
            <a:chExt cx="1205889" cy="1784086"/>
          </a:xfrm>
        </p:grpSpPr>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79127" y="546364"/>
              <a:ext cx="1205889" cy="807218"/>
            </a:xfrm>
            <a:prstGeom prst="rect">
              <a:avLst/>
            </a:prstGeom>
          </p:spPr>
        </p:pic>
        <p:cxnSp>
          <p:nvCxnSpPr>
            <p:cNvPr id="31" name="Straight Connector 30"/>
            <p:cNvCxnSpPr/>
            <p:nvPr/>
          </p:nvCxnSpPr>
          <p:spPr>
            <a:xfrm flipV="1">
              <a:off x="1924050" y="1238252"/>
              <a:ext cx="44450" cy="109219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203056" y="1026546"/>
            <a:ext cx="1452041" cy="898939"/>
            <a:chOff x="203056" y="1026546"/>
            <a:chExt cx="1452041" cy="898939"/>
          </a:xfrm>
        </p:grpSpPr>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3056" y="1026546"/>
              <a:ext cx="1191317" cy="807218"/>
            </a:xfrm>
            <a:prstGeom prst="rect">
              <a:avLst/>
            </a:prstGeom>
          </p:spPr>
        </p:pic>
        <p:cxnSp>
          <p:nvCxnSpPr>
            <p:cNvPr id="43" name="Straight Connector 42"/>
            <p:cNvCxnSpPr/>
            <p:nvPr/>
          </p:nvCxnSpPr>
          <p:spPr>
            <a:xfrm flipH="1" flipV="1">
              <a:off x="1065161" y="1696065"/>
              <a:ext cx="589936" cy="2294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98505" y="3726378"/>
            <a:ext cx="1192580" cy="1878630"/>
            <a:chOff x="-98505" y="3726378"/>
            <a:chExt cx="1192580" cy="1878630"/>
          </a:xfrm>
        </p:grpSpPr>
        <p:pic>
          <p:nvPicPr>
            <p:cNvPr id="44" name="Picture 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505" y="4807545"/>
              <a:ext cx="1192580" cy="797463"/>
            </a:xfrm>
            <a:prstGeom prst="rect">
              <a:avLst/>
            </a:prstGeom>
          </p:spPr>
        </p:pic>
        <p:cxnSp>
          <p:nvCxnSpPr>
            <p:cNvPr id="46" name="Straight Connector 45"/>
            <p:cNvCxnSpPr/>
            <p:nvPr/>
          </p:nvCxnSpPr>
          <p:spPr>
            <a:xfrm flipH="1">
              <a:off x="286774" y="3726378"/>
              <a:ext cx="342201" cy="1099622"/>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4053111" y="5120968"/>
            <a:ext cx="1207169" cy="1536947"/>
            <a:chOff x="4053111" y="5120968"/>
            <a:chExt cx="1207169" cy="1536947"/>
          </a:xfrm>
        </p:grpSpPr>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3111" y="5856365"/>
              <a:ext cx="1207169" cy="801550"/>
            </a:xfrm>
            <a:prstGeom prst="rect">
              <a:avLst/>
            </a:prstGeom>
          </p:spPr>
        </p:pic>
        <p:cxnSp>
          <p:nvCxnSpPr>
            <p:cNvPr id="49" name="Straight Connector 48"/>
            <p:cNvCxnSpPr/>
            <p:nvPr/>
          </p:nvCxnSpPr>
          <p:spPr>
            <a:xfrm flipH="1">
              <a:off x="4285226" y="5120968"/>
              <a:ext cx="122903" cy="74561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5129161" y="3400323"/>
            <a:ext cx="1804197" cy="3159659"/>
            <a:chOff x="5129161" y="3400323"/>
            <a:chExt cx="1804197" cy="3159659"/>
          </a:xfrm>
        </p:grpSpPr>
        <p:pic>
          <p:nvPicPr>
            <p:cNvPr id="50" name="Picture 4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29847" y="5760861"/>
              <a:ext cx="1203511" cy="799121"/>
            </a:xfrm>
            <a:prstGeom prst="rect">
              <a:avLst/>
            </a:prstGeom>
          </p:spPr>
        </p:pic>
        <p:cxnSp>
          <p:nvCxnSpPr>
            <p:cNvPr id="52" name="Straight Connector 51"/>
            <p:cNvCxnSpPr/>
            <p:nvPr/>
          </p:nvCxnSpPr>
          <p:spPr>
            <a:xfrm>
              <a:off x="5129161" y="3400323"/>
              <a:ext cx="860323" cy="244167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sp>
        <p:nvSpPr>
          <p:cNvPr id="71" name="TextBox 70"/>
          <p:cNvSpPr txBox="1"/>
          <p:nvPr/>
        </p:nvSpPr>
        <p:spPr>
          <a:xfrm>
            <a:off x="7013222" y="0"/>
            <a:ext cx="2130778" cy="707886"/>
          </a:xfrm>
          <a:prstGeom prst="rect">
            <a:avLst/>
          </a:prstGeom>
          <a:noFill/>
        </p:spPr>
        <p:txBody>
          <a:bodyPr wrap="square" rtlCol="0">
            <a:spAutoFit/>
          </a:bodyPr>
          <a:lstStyle/>
          <a:p>
            <a:r>
              <a:rPr lang="en-US" sz="2000" b="1" dirty="0" smtClean="0">
                <a:solidFill>
                  <a:srgbClr val="FF0000"/>
                </a:solidFill>
              </a:rPr>
              <a:t>May 25, 2009</a:t>
            </a:r>
          </a:p>
          <a:p>
            <a:r>
              <a:rPr lang="en-US" sz="2000" b="1" dirty="0" smtClean="0">
                <a:solidFill>
                  <a:srgbClr val="FF0000"/>
                </a:solidFill>
              </a:rPr>
              <a:t>North Korean test</a:t>
            </a:r>
            <a:endParaRPr lang="en-US" sz="2000" b="1" dirty="0">
              <a:solidFill>
                <a:srgbClr val="FF0000"/>
              </a:solidFill>
            </a:endParaRPr>
          </a:p>
        </p:txBody>
      </p:sp>
      <p:cxnSp>
        <p:nvCxnSpPr>
          <p:cNvPr id="73" name="Straight Connector 72"/>
          <p:cNvCxnSpPr/>
          <p:nvPr/>
        </p:nvCxnSpPr>
        <p:spPr>
          <a:xfrm flipV="1">
            <a:off x="7069667" y="705556"/>
            <a:ext cx="127000" cy="145344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03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par>
                                <p:cTn id="8" presetID="9" presetClass="entr" presetSubtype="0" fill="hold" nodeType="withEffect">
                                  <p:stCondLst>
                                    <p:cond delay="100"/>
                                  </p:stCondLst>
                                  <p:childTnLst>
                                    <p:set>
                                      <p:cBhvr>
                                        <p:cTn id="9" dur="1" fill="hold">
                                          <p:stCondLst>
                                            <p:cond delay="0"/>
                                          </p:stCondLst>
                                        </p:cTn>
                                        <p:tgtEl>
                                          <p:spTgt spid="53"/>
                                        </p:tgtEl>
                                        <p:attrNameLst>
                                          <p:attrName>style.visibility</p:attrName>
                                        </p:attrNameLst>
                                      </p:cBhvr>
                                      <p:to>
                                        <p:strVal val="visible"/>
                                      </p:to>
                                    </p:set>
                                    <p:animEffect transition="in" filter="dissolve">
                                      <p:cBhvr>
                                        <p:cTn id="10" dur="500"/>
                                        <p:tgtEl>
                                          <p:spTgt spid="53"/>
                                        </p:tgtEl>
                                      </p:cBhvr>
                                    </p:animEffect>
                                  </p:childTnLst>
                                </p:cTn>
                              </p:par>
                              <p:par>
                                <p:cTn id="11" presetID="9" presetClass="entr" presetSubtype="0" fill="hold" nodeType="withEffect">
                                  <p:stCondLst>
                                    <p:cond delay="100"/>
                                  </p:stCondLst>
                                  <p:childTnLst>
                                    <p:set>
                                      <p:cBhvr>
                                        <p:cTn id="12" dur="1" fill="hold">
                                          <p:stCondLst>
                                            <p:cond delay="0"/>
                                          </p:stCondLst>
                                        </p:cTn>
                                        <p:tgtEl>
                                          <p:spTgt spid="42"/>
                                        </p:tgtEl>
                                        <p:attrNameLst>
                                          <p:attrName>style.visibility</p:attrName>
                                        </p:attrNameLst>
                                      </p:cBhvr>
                                      <p:to>
                                        <p:strVal val="visible"/>
                                      </p:to>
                                    </p:set>
                                    <p:animEffect transition="in" filter="dissolve">
                                      <p:cBhvr>
                                        <p:cTn id="13" dur="500"/>
                                        <p:tgtEl>
                                          <p:spTgt spid="42"/>
                                        </p:tgtEl>
                                      </p:cBhvr>
                                    </p:animEffect>
                                  </p:childTnLst>
                                </p:cTn>
                              </p:par>
                              <p:par>
                                <p:cTn id="14" presetID="9" presetClass="entr" presetSubtype="0" fill="hold" nodeType="withEffect">
                                  <p:stCondLst>
                                    <p:cond delay="200"/>
                                  </p:stCondLst>
                                  <p:childTnLst>
                                    <p:set>
                                      <p:cBhvr>
                                        <p:cTn id="15" dur="1" fill="hold">
                                          <p:stCondLst>
                                            <p:cond delay="0"/>
                                          </p:stCondLst>
                                        </p:cTn>
                                        <p:tgtEl>
                                          <p:spTgt spid="58"/>
                                        </p:tgtEl>
                                        <p:attrNameLst>
                                          <p:attrName>style.visibility</p:attrName>
                                        </p:attrNameLst>
                                      </p:cBhvr>
                                      <p:to>
                                        <p:strVal val="visible"/>
                                      </p:to>
                                    </p:set>
                                    <p:animEffect transition="in" filter="dissolve">
                                      <p:cBhvr>
                                        <p:cTn id="16" dur="500"/>
                                        <p:tgtEl>
                                          <p:spTgt spid="58"/>
                                        </p:tgtEl>
                                      </p:cBhvr>
                                    </p:animEffect>
                                  </p:childTnLst>
                                </p:cTn>
                              </p:par>
                              <p:par>
                                <p:cTn id="17" presetID="9" presetClass="entr" presetSubtype="0" fill="hold" nodeType="withEffect">
                                  <p:stCondLst>
                                    <p:cond delay="300"/>
                                  </p:stCondLst>
                                  <p:childTnLst>
                                    <p:set>
                                      <p:cBhvr>
                                        <p:cTn id="18" dur="1" fill="hold">
                                          <p:stCondLst>
                                            <p:cond delay="0"/>
                                          </p:stCondLst>
                                        </p:cTn>
                                        <p:tgtEl>
                                          <p:spTgt spid="54"/>
                                        </p:tgtEl>
                                        <p:attrNameLst>
                                          <p:attrName>style.visibility</p:attrName>
                                        </p:attrNameLst>
                                      </p:cBhvr>
                                      <p:to>
                                        <p:strVal val="visible"/>
                                      </p:to>
                                    </p:set>
                                    <p:animEffect transition="in" filter="dissolve">
                                      <p:cBhvr>
                                        <p:cTn id="19" dur="500"/>
                                        <p:tgtEl>
                                          <p:spTgt spid="54"/>
                                        </p:tgtEl>
                                      </p:cBhvr>
                                    </p:animEffect>
                                  </p:childTnLst>
                                </p:cTn>
                              </p:par>
                              <p:par>
                                <p:cTn id="20" presetID="9" presetClass="entr" presetSubtype="0" fill="hold" nodeType="withEffect">
                                  <p:stCondLst>
                                    <p:cond delay="40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par>
                                <p:cTn id="23" presetID="9" presetClass="entr" presetSubtype="0" fill="hold" nodeType="withEffect">
                                  <p:stCondLst>
                                    <p:cond delay="500"/>
                                  </p:stCondLst>
                                  <p:childTnLst>
                                    <p:set>
                                      <p:cBhvr>
                                        <p:cTn id="24" dur="1" fill="hold">
                                          <p:stCondLst>
                                            <p:cond delay="0"/>
                                          </p:stCondLst>
                                        </p:cTn>
                                        <p:tgtEl>
                                          <p:spTgt spid="57"/>
                                        </p:tgtEl>
                                        <p:attrNameLst>
                                          <p:attrName>style.visibility</p:attrName>
                                        </p:attrNameLst>
                                      </p:cBhvr>
                                      <p:to>
                                        <p:strVal val="visible"/>
                                      </p:to>
                                    </p:set>
                                    <p:animEffect transition="in" filter="dissolve">
                                      <p:cBhvr>
                                        <p:cTn id="25" dur="500"/>
                                        <p:tgtEl>
                                          <p:spTgt spid="57"/>
                                        </p:tgtEl>
                                      </p:cBhvr>
                                    </p:animEffect>
                                  </p:childTnLst>
                                </p:cTn>
                              </p:par>
                              <p:par>
                                <p:cTn id="26" presetID="9" presetClass="entr" presetSubtype="0" fill="hold" nodeType="withEffect">
                                  <p:stCondLst>
                                    <p:cond delay="60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par>
                                <p:cTn id="29" presetID="9" presetClass="entr" presetSubtype="0" fill="hold" nodeType="withEffect">
                                  <p:stCondLst>
                                    <p:cond delay="700"/>
                                  </p:stCondLst>
                                  <p:childTnLst>
                                    <p:set>
                                      <p:cBhvr>
                                        <p:cTn id="30" dur="1" fill="hold">
                                          <p:stCondLst>
                                            <p:cond delay="0"/>
                                          </p:stCondLst>
                                        </p:cTn>
                                        <p:tgtEl>
                                          <p:spTgt spid="38"/>
                                        </p:tgtEl>
                                        <p:attrNameLst>
                                          <p:attrName>style.visibility</p:attrName>
                                        </p:attrNameLst>
                                      </p:cBhvr>
                                      <p:to>
                                        <p:strVal val="visible"/>
                                      </p:to>
                                    </p:set>
                                    <p:animEffect transition="in" filter="dissolve">
                                      <p:cBhvr>
                                        <p:cTn id="31" dur="500"/>
                                        <p:tgtEl>
                                          <p:spTgt spid="38"/>
                                        </p:tgtEl>
                                      </p:cBhvr>
                                    </p:animEffect>
                                  </p:childTnLst>
                                </p:cTn>
                              </p:par>
                              <p:par>
                                <p:cTn id="32" presetID="9" presetClass="entr" presetSubtype="0" fill="hold" nodeType="withEffect">
                                  <p:stCondLst>
                                    <p:cond delay="800"/>
                                  </p:stCondLst>
                                  <p:childTnLst>
                                    <p:set>
                                      <p:cBhvr>
                                        <p:cTn id="33" dur="1" fill="hold">
                                          <p:stCondLst>
                                            <p:cond delay="0"/>
                                          </p:stCondLst>
                                        </p:cTn>
                                        <p:tgtEl>
                                          <p:spTgt spid="40"/>
                                        </p:tgtEl>
                                        <p:attrNameLst>
                                          <p:attrName>style.visibility</p:attrName>
                                        </p:attrNameLst>
                                      </p:cBhvr>
                                      <p:to>
                                        <p:strVal val="visible"/>
                                      </p:to>
                                    </p:set>
                                    <p:animEffect transition="in" filter="dissolve">
                                      <p:cBhvr>
                                        <p:cTn id="34" dur="500"/>
                                        <p:tgtEl>
                                          <p:spTgt spid="40"/>
                                        </p:tgtEl>
                                      </p:cBhvr>
                                    </p:animEffect>
                                  </p:childTnLst>
                                </p:cTn>
                              </p:par>
                              <p:par>
                                <p:cTn id="35" presetID="9" presetClass="entr" presetSubtype="0" fill="hold" nodeType="withEffect">
                                  <p:stCondLst>
                                    <p:cond delay="900"/>
                                  </p:stCondLst>
                                  <p:childTnLst>
                                    <p:set>
                                      <p:cBhvr>
                                        <p:cTn id="36" dur="1" fill="hold">
                                          <p:stCondLst>
                                            <p:cond delay="0"/>
                                          </p:stCondLst>
                                        </p:cTn>
                                        <p:tgtEl>
                                          <p:spTgt spid="39"/>
                                        </p:tgtEl>
                                        <p:attrNameLst>
                                          <p:attrName>style.visibility</p:attrName>
                                        </p:attrNameLst>
                                      </p:cBhvr>
                                      <p:to>
                                        <p:strVal val="visible"/>
                                      </p:to>
                                    </p:set>
                                    <p:animEffect transition="in" filter="dissolv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9"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55948585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8"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1207014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9"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32993759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8"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282640774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9"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48364928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8"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284884643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9"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93317577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248" y="1143000"/>
            <a:ext cx="7368921" cy="4738878"/>
          </a:xfrm>
          <a:prstGeom prst="rect">
            <a:avLst/>
          </a:prstGeom>
        </p:spPr>
      </p:pic>
      <p:sp>
        <p:nvSpPr>
          <p:cNvPr id="5" name="Title 1"/>
          <p:cNvSpPr>
            <a:spLocks noGrp="1"/>
          </p:cNvSpPr>
          <p:nvPr>
            <p:ph type="title"/>
          </p:nvPr>
        </p:nvSpPr>
        <p:spPr>
          <a:xfrm>
            <a:off x="457200" y="-76200"/>
            <a:ext cx="8229600" cy="1143000"/>
          </a:xfrm>
        </p:spPr>
        <p:txBody>
          <a:bodyPr/>
          <a:lstStyle/>
          <a:p>
            <a:r>
              <a:rPr lang="en-US" dirty="0"/>
              <a:t>Open-universe: Template </a:t>
            </a:r>
            <a:r>
              <a:rPr lang="en-US" dirty="0" smtClean="0"/>
              <a:t>Births</a:t>
            </a:r>
            <a:endParaRPr lang="en-US" dirty="0"/>
          </a:p>
        </p:txBody>
      </p:sp>
      <p:sp>
        <p:nvSpPr>
          <p:cNvPr id="6" name="TextBox 5"/>
          <p:cNvSpPr txBox="1"/>
          <p:nvPr/>
        </p:nvSpPr>
        <p:spPr>
          <a:xfrm>
            <a:off x="1143000" y="6091535"/>
            <a:ext cx="7543800" cy="461665"/>
          </a:xfrm>
          <a:prstGeom prst="rect">
            <a:avLst/>
          </a:prstGeom>
          <a:noFill/>
        </p:spPr>
        <p:txBody>
          <a:bodyPr wrap="square" rtlCol="0">
            <a:spAutoFit/>
          </a:bodyPr>
          <a:lstStyle/>
          <a:p>
            <a:r>
              <a:rPr lang="en-US" sz="2400" dirty="0" smtClean="0"/>
              <a:t>Proposal: </a:t>
            </a:r>
            <a:r>
              <a:rPr lang="en-US" sz="2400" dirty="0"/>
              <a:t>peak location </a:t>
            </a:r>
            <a:r>
              <a:rPr lang="en-US" sz="2400" dirty="0" smtClean="0"/>
              <a:t>∝ (signal – current templates)</a:t>
            </a:r>
            <a:r>
              <a:rPr lang="en-US" sz="2400" baseline="30000" dirty="0" smtClean="0"/>
              <a:t>2</a:t>
            </a:r>
            <a:r>
              <a:rPr lang="en-US" sz="2400" dirty="0" smtClean="0"/>
              <a:t>   </a:t>
            </a:r>
            <a:endParaRPr lang="en-US" sz="2400" dirty="0"/>
          </a:p>
        </p:txBody>
      </p:sp>
    </p:spTree>
    <p:extLst>
      <p:ext uri="{BB962C8B-B14F-4D97-AF65-F5344CB8AC3E}">
        <p14:creationId xmlns:p14="http://schemas.microsoft.com/office/powerpoint/2010/main" val="334101602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proposals: Hough transform</a:t>
            </a:r>
            <a:endParaRPr lang="en-US" dirty="0"/>
          </a:p>
        </p:txBody>
      </p:sp>
      <p:pic>
        <p:nvPicPr>
          <p:cNvPr id="6" name="Picture 5"/>
          <p:cNvPicPr>
            <a:picLocks noChangeAspect="1"/>
          </p:cNvPicPr>
          <p:nvPr/>
        </p:nvPicPr>
        <p:blipFill>
          <a:blip r:embed="rId2"/>
          <a:stretch>
            <a:fillRect/>
          </a:stretch>
        </p:blipFill>
        <p:spPr>
          <a:xfrm>
            <a:off x="838200" y="3048000"/>
            <a:ext cx="7315200" cy="3774060"/>
          </a:xfrm>
          <a:prstGeom prst="rect">
            <a:avLst/>
          </a:prstGeom>
        </p:spPr>
      </p:pic>
      <p:sp>
        <p:nvSpPr>
          <p:cNvPr id="4" name="TextBox 3"/>
          <p:cNvSpPr txBox="1"/>
          <p:nvPr/>
        </p:nvSpPr>
        <p:spPr>
          <a:xfrm>
            <a:off x="762000" y="1295400"/>
            <a:ext cx="7620000" cy="1723549"/>
          </a:xfrm>
          <a:prstGeom prst="rect">
            <a:avLst/>
          </a:prstGeom>
          <a:noFill/>
        </p:spPr>
        <p:txBody>
          <a:bodyPr wrap="square" rtlCol="0">
            <a:spAutoFit/>
          </a:bodyPr>
          <a:lstStyle/>
          <a:p>
            <a:pPr marL="342900" indent="-342900">
              <a:spcAft>
                <a:spcPts val="600"/>
              </a:spcAft>
              <a:buFont typeface="Arial"/>
              <a:buChar char="•"/>
            </a:pPr>
            <a:r>
              <a:rPr lang="en-US" sz="2400" dirty="0" smtClean="0"/>
              <a:t>3D accumulator array: </a:t>
            </a:r>
            <a:r>
              <a:rPr lang="en-US" sz="2400" dirty="0" err="1" smtClean="0"/>
              <a:t>lon</a:t>
            </a:r>
            <a:r>
              <a:rPr lang="en-US" sz="2400" dirty="0" smtClean="0"/>
              <a:t>, </a:t>
            </a:r>
            <a:r>
              <a:rPr lang="en-US" sz="2400" dirty="0" err="1" smtClean="0"/>
              <a:t>lat</a:t>
            </a:r>
            <a:r>
              <a:rPr lang="en-US" sz="2400" dirty="0" smtClean="0"/>
              <a:t>, time. </a:t>
            </a:r>
          </a:p>
          <a:p>
            <a:pPr marL="342900" indent="-342900">
              <a:spcAft>
                <a:spcPts val="600"/>
              </a:spcAft>
              <a:buFont typeface="Arial"/>
              <a:buChar char="•"/>
            </a:pPr>
            <a:r>
              <a:rPr lang="en-US" sz="2400" dirty="0"/>
              <a:t>S</a:t>
            </a:r>
            <a:r>
              <a:rPr lang="en-US" sz="2400" dirty="0" smtClean="0"/>
              <a:t>pace-time cones </a:t>
            </a:r>
            <a:r>
              <a:rPr lang="en-US" sz="2400" dirty="0" err="1" smtClean="0"/>
              <a:t>backprojected</a:t>
            </a:r>
            <a:r>
              <a:rPr lang="en-US" sz="2400" dirty="0" smtClean="0"/>
              <a:t> from all unassociated templates, weighted by </a:t>
            </a:r>
            <a:r>
              <a:rPr lang="en-US" sz="2400" dirty="0" err="1" smtClean="0"/>
              <a:t>logit</a:t>
            </a:r>
            <a:r>
              <a:rPr lang="en-US" sz="2400" dirty="0" smtClean="0"/>
              <a:t>(SNR).</a:t>
            </a:r>
          </a:p>
          <a:p>
            <a:pPr marL="342900" indent="-342900">
              <a:spcAft>
                <a:spcPts val="600"/>
              </a:spcAft>
              <a:buFont typeface="Arial"/>
              <a:buChar char="•"/>
            </a:pPr>
            <a:r>
              <a:rPr lang="en-US" sz="2400" dirty="0" smtClean="0"/>
              <a:t>Interpret weighted sums as log-probabilities.</a:t>
            </a:r>
          </a:p>
        </p:txBody>
      </p:sp>
    </p:spTree>
    <p:extLst>
      <p:ext uri="{BB962C8B-B14F-4D97-AF65-F5344CB8AC3E}">
        <p14:creationId xmlns:p14="http://schemas.microsoft.com/office/powerpoint/2010/main" val="403578404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Proposals</a:t>
            </a:r>
            <a:endParaRPr lang="en-US" dirty="0"/>
          </a:p>
        </p:txBody>
      </p:sp>
      <p:sp>
        <p:nvSpPr>
          <p:cNvPr id="3" name="Content Placeholder 2"/>
          <p:cNvSpPr>
            <a:spLocks noGrp="1"/>
          </p:cNvSpPr>
          <p:nvPr>
            <p:ph idx="1"/>
          </p:nvPr>
        </p:nvSpPr>
        <p:spPr/>
        <p:txBody>
          <a:bodyPr>
            <a:normAutofit lnSpcReduction="10000"/>
          </a:bodyPr>
          <a:lstStyle/>
          <a:p>
            <a:r>
              <a:rPr lang="en-US" b="1" dirty="0" smtClean="0"/>
              <a:t>Birth:</a:t>
            </a:r>
            <a:r>
              <a:rPr lang="en-US" dirty="0" smtClean="0"/>
              <a:t> for each phase at each station, </a:t>
            </a:r>
            <a:r>
              <a:rPr lang="en-US" i="1" dirty="0" smtClean="0"/>
              <a:t>either:</a:t>
            </a:r>
            <a:endParaRPr lang="en-US" dirty="0" smtClean="0"/>
          </a:p>
          <a:p>
            <a:pPr lvl="1"/>
            <a:r>
              <a:rPr lang="en-US" dirty="0" smtClean="0"/>
              <a:t>Associate an existing unassociated template</a:t>
            </a:r>
          </a:p>
          <a:p>
            <a:pPr lvl="1"/>
            <a:endParaRPr lang="en-US" dirty="0"/>
          </a:p>
          <a:p>
            <a:pPr lvl="1"/>
            <a:endParaRPr lang="en-US" dirty="0" smtClean="0"/>
          </a:p>
          <a:p>
            <a:pPr lvl="1"/>
            <a:r>
              <a:rPr lang="en-US" dirty="0" smtClean="0"/>
              <a:t>Create a new arrival sampled from event-conditional distribution.</a:t>
            </a:r>
          </a:p>
          <a:p>
            <a:pPr marL="457200" lvl="1" indent="0">
              <a:buNone/>
            </a:pPr>
            <a:endParaRPr lang="en-US" b="1" dirty="0" smtClean="0"/>
          </a:p>
          <a:p>
            <a:r>
              <a:rPr lang="en-US" b="1" dirty="0" smtClean="0"/>
              <a:t>Death: </a:t>
            </a:r>
            <a:r>
              <a:rPr lang="en-US" dirty="0" smtClean="0"/>
              <a:t>each arrival is either killed, or retained as unassociated.</a:t>
            </a:r>
            <a:endParaRPr lang="en-US" b="1" dirty="0"/>
          </a:p>
        </p:txBody>
      </p:sp>
      <p:pic>
        <p:nvPicPr>
          <p:cNvPr id="4" name="Picture 3" descr="TP_tmp.png"/>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bwMode="auto">
          <a:xfrm>
            <a:off x="3048000" y="2819400"/>
            <a:ext cx="2971800" cy="6350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pic>
        <p:nvPicPr>
          <p:cNvPr id="8" name="Picture 7" descr="TP_tmp.png"/>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3429000" y="4521200"/>
            <a:ext cx="1727200" cy="279400"/>
          </a:xfrm>
          <a:prstGeom prst="rect">
            <a:avLst/>
          </a:prstGeom>
        </p:spPr>
      </p:pic>
    </p:spTree>
    <p:extLst>
      <p:ext uri="{BB962C8B-B14F-4D97-AF65-F5344CB8AC3E}">
        <p14:creationId xmlns:p14="http://schemas.microsoft.com/office/powerpoint/2010/main" val="26123286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prk_signals.png"/>
          <p:cNvPicPr>
            <a:picLocks/>
          </p:cNvPicPr>
          <p:nvPr/>
        </p:nvPicPr>
        <p:blipFill>
          <a:blip r:embed="rId2">
            <a:extLst>
              <a:ext uri="{28A0092B-C50C-407E-A947-70E740481C1C}">
                <a14:useLocalDpi xmlns:a14="http://schemas.microsoft.com/office/drawing/2010/main" val="0"/>
              </a:ext>
            </a:extLst>
          </a:blip>
          <a:stretch>
            <a:fillRect/>
          </a:stretch>
        </p:blipFill>
        <p:spPr>
          <a:xfrm>
            <a:off x="-1" y="211665"/>
            <a:ext cx="9065054" cy="3918945"/>
          </a:xfrm>
          <a:prstGeom prst="rect">
            <a:avLst/>
          </a:prstGeom>
        </p:spPr>
      </p:pic>
      <p:sp>
        <p:nvSpPr>
          <p:cNvPr id="10" name="TextBox 9"/>
          <p:cNvSpPr txBox="1"/>
          <p:nvPr/>
        </p:nvSpPr>
        <p:spPr>
          <a:xfrm>
            <a:off x="282220" y="4007557"/>
            <a:ext cx="2963336" cy="646331"/>
          </a:xfrm>
          <a:prstGeom prst="rect">
            <a:avLst/>
          </a:prstGeom>
          <a:noFill/>
        </p:spPr>
        <p:txBody>
          <a:bodyPr wrap="square" rtlCol="0">
            <a:spAutoFit/>
          </a:bodyPr>
          <a:lstStyle/>
          <a:p>
            <a:r>
              <a:rPr lang="en-US" dirty="0" smtClean="0"/>
              <a:t>T = 0</a:t>
            </a:r>
          </a:p>
          <a:p>
            <a:r>
              <a:rPr lang="en-US" dirty="0" smtClean="0"/>
              <a:t>(00:54:42 UTC, 5/25/2009)</a:t>
            </a:r>
            <a:endParaRPr lang="en-US" dirty="0"/>
          </a:p>
        </p:txBody>
      </p:sp>
      <p:sp>
        <p:nvSpPr>
          <p:cNvPr id="11" name="TextBox 10"/>
          <p:cNvSpPr txBox="1"/>
          <p:nvPr/>
        </p:nvSpPr>
        <p:spPr>
          <a:xfrm>
            <a:off x="8238065" y="4005072"/>
            <a:ext cx="990599" cy="646331"/>
          </a:xfrm>
          <a:prstGeom prst="rect">
            <a:avLst/>
          </a:prstGeom>
          <a:noFill/>
        </p:spPr>
        <p:txBody>
          <a:bodyPr wrap="square" rtlCol="0">
            <a:spAutoFit/>
          </a:bodyPr>
          <a:lstStyle/>
          <a:p>
            <a:r>
              <a:rPr lang="en-US" dirty="0" smtClean="0"/>
              <a:t>T = 30 minutes</a:t>
            </a:r>
            <a:endParaRPr lang="en-US" dirty="0"/>
          </a:p>
        </p:txBody>
      </p:sp>
    </p:spTree>
    <p:extLst>
      <p:ext uri="{BB962C8B-B14F-4D97-AF65-F5344CB8AC3E}">
        <p14:creationId xmlns:p14="http://schemas.microsoft.com/office/powerpoint/2010/main" val="278996584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Open-World </a:t>
            </a:r>
            <a:r>
              <a:rPr lang="en-US" dirty="0" smtClean="0"/>
              <a:t>Inference (detection and localization)</a:t>
            </a:r>
            <a:endParaRPr lang="en-US" dirty="0"/>
          </a:p>
        </p:txBody>
      </p:sp>
      <p:sp>
        <p:nvSpPr>
          <p:cNvPr id="3" name="Content Placeholder 2"/>
          <p:cNvSpPr>
            <a:spLocks noGrp="1"/>
          </p:cNvSpPr>
          <p:nvPr>
            <p:ph idx="1"/>
          </p:nvPr>
        </p:nvSpPr>
        <p:spPr>
          <a:xfrm>
            <a:off x="457200" y="1600200"/>
            <a:ext cx="8229600" cy="4525963"/>
          </a:xfrm>
        </p:spPr>
        <p:txBody>
          <a:bodyPr/>
          <a:lstStyle/>
          <a:p>
            <a:r>
              <a:rPr lang="en-US" dirty="0" smtClean="0"/>
              <a:t>Three events (synthetic data, no modulation signal, </a:t>
            </a:r>
            <a:r>
              <a:rPr lang="en-US" dirty="0"/>
              <a:t>P phases </a:t>
            </a:r>
            <a:r>
              <a:rPr lang="en-US" dirty="0" smtClean="0"/>
              <a:t>only, 30-station network)</a:t>
            </a:r>
          </a:p>
        </p:txBody>
      </p:sp>
    </p:spTree>
    <p:extLst>
      <p:ext uri="{BB962C8B-B14F-4D97-AF65-F5344CB8AC3E}">
        <p14:creationId xmlns:p14="http://schemas.microsoft.com/office/powerpoint/2010/main" val="417573130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700" y="1524000"/>
            <a:ext cx="9144000" cy="5118497"/>
          </a:xfrm>
          <a:prstGeom prst="rect">
            <a:avLst/>
          </a:prstGeom>
        </p:spPr>
      </p:pic>
      <p:pic>
        <p:nvPicPr>
          <p:cNvPr id="12" name="Picture 11"/>
          <p:cNvPicPr>
            <a:picLocks noChangeAspect="1"/>
          </p:cNvPicPr>
          <p:nvPr/>
        </p:nvPicPr>
        <p:blipFill>
          <a:blip r:embed="rId3"/>
          <a:stretch>
            <a:fillRect/>
          </a:stretch>
        </p:blipFill>
        <p:spPr>
          <a:xfrm>
            <a:off x="1752600" y="1447800"/>
            <a:ext cx="2062819" cy="1557497"/>
          </a:xfrm>
          <a:prstGeom prst="rect">
            <a:avLst/>
          </a:prstGeom>
          <a:effectLst>
            <a:outerShdw blurRad="50800" dist="63500" dir="2700000" algn="tl" rotWithShape="0">
              <a:srgbClr val="FF0000">
                <a:alpha val="43000"/>
              </a:srgbClr>
            </a:outerShdw>
          </a:effectLst>
        </p:spPr>
      </p:pic>
      <p:pic>
        <p:nvPicPr>
          <p:cNvPr id="13" name="Picture 12"/>
          <p:cNvPicPr>
            <a:picLocks noChangeAspect="1"/>
          </p:cNvPicPr>
          <p:nvPr/>
        </p:nvPicPr>
        <p:blipFill>
          <a:blip r:embed="rId4"/>
          <a:stretch>
            <a:fillRect/>
          </a:stretch>
        </p:blipFill>
        <p:spPr>
          <a:xfrm>
            <a:off x="3352800" y="4343400"/>
            <a:ext cx="1726774" cy="1854337"/>
          </a:xfrm>
          <a:prstGeom prst="rect">
            <a:avLst/>
          </a:prstGeom>
          <a:effectLst>
            <a:outerShdw blurRad="50800" dist="63500" dir="2700000" algn="tl" rotWithShape="0">
              <a:srgbClr val="660066">
                <a:alpha val="43000"/>
              </a:srgbClr>
            </a:outerShdw>
          </a:effectLst>
        </p:spPr>
      </p:pic>
      <p:pic>
        <p:nvPicPr>
          <p:cNvPr id="14" name="Picture 13"/>
          <p:cNvPicPr>
            <a:picLocks noChangeAspect="1"/>
          </p:cNvPicPr>
          <p:nvPr/>
        </p:nvPicPr>
        <p:blipFill>
          <a:blip r:embed="rId5"/>
          <a:stretch>
            <a:fillRect/>
          </a:stretch>
        </p:blipFill>
        <p:spPr>
          <a:xfrm>
            <a:off x="5791200" y="1704272"/>
            <a:ext cx="2057400" cy="1839923"/>
          </a:xfrm>
          <a:prstGeom prst="rect">
            <a:avLst/>
          </a:prstGeom>
          <a:effectLst>
            <a:outerShdw blurRad="50800" dist="63500" dir="2700000" algn="tl" rotWithShape="0">
              <a:srgbClr val="008000">
                <a:alpha val="43000"/>
              </a:srgbClr>
            </a:outerShdw>
          </a:effectLst>
        </p:spPr>
      </p:pic>
      <p:sp>
        <p:nvSpPr>
          <p:cNvPr id="17" name="Rectangle 16"/>
          <p:cNvSpPr/>
          <p:nvPr/>
        </p:nvSpPr>
        <p:spPr>
          <a:xfrm>
            <a:off x="838200" y="1981200"/>
            <a:ext cx="609600" cy="533400"/>
          </a:xfrm>
          <a:prstGeom prst="rect">
            <a:avLst/>
          </a:prstGeom>
          <a:solidFill>
            <a:schemeClr val="tx1">
              <a:alpha val="0"/>
            </a:schemeClr>
          </a:solidFill>
          <a:ln>
            <a:solidFill>
              <a:schemeClr val="tx1"/>
            </a:solidFill>
          </a:ln>
          <a:effectLst>
            <a:outerShdw blurRad="50800" dist="38100" dir="2700000" algn="tl" rotWithShape="0">
              <a:srgbClr val="FF0000">
                <a:alpha val="43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ectangle 30"/>
          <p:cNvSpPr/>
          <p:nvPr/>
        </p:nvSpPr>
        <p:spPr>
          <a:xfrm>
            <a:off x="6781800" y="3886200"/>
            <a:ext cx="457200" cy="381000"/>
          </a:xfrm>
          <a:prstGeom prst="rect">
            <a:avLst/>
          </a:prstGeom>
          <a:solidFill>
            <a:schemeClr val="tx1">
              <a:alpha val="0"/>
            </a:schemeClr>
          </a:solidFill>
          <a:ln>
            <a:solidFill>
              <a:schemeClr val="tx1"/>
            </a:solidFill>
          </a:ln>
          <a:effectLst>
            <a:outerShdw blurRad="50800" dist="38100" dir="2700000" algn="tl" rotWithShape="0">
              <a:srgbClr val="008000">
                <a:alpha val="43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6096000" y="5486400"/>
            <a:ext cx="457200" cy="381000"/>
          </a:xfrm>
          <a:prstGeom prst="rect">
            <a:avLst/>
          </a:prstGeom>
          <a:solidFill>
            <a:schemeClr val="tx1">
              <a:alpha val="0"/>
            </a:schemeClr>
          </a:solidFill>
          <a:ln>
            <a:solidFill>
              <a:schemeClr val="tx1"/>
            </a:solidFill>
          </a:ln>
          <a:effectLst>
            <a:outerShdw blurRad="50800" dist="38100" dir="2700000" algn="tl" rotWithShape="0">
              <a:srgbClr val="660066">
                <a:alpha val="43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4" name="Straight Connector 33"/>
          <p:cNvCxnSpPr>
            <a:stCxn id="32" idx="1"/>
          </p:cNvCxnSpPr>
          <p:nvPr/>
        </p:nvCxnSpPr>
        <p:spPr>
          <a:xfrm flipH="1" flipV="1">
            <a:off x="5029200" y="5562600"/>
            <a:ext cx="1066800" cy="11430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31" idx="0"/>
          </p:cNvCxnSpPr>
          <p:nvPr/>
        </p:nvCxnSpPr>
        <p:spPr>
          <a:xfrm flipH="1" flipV="1">
            <a:off x="6858000" y="3505200"/>
            <a:ext cx="152400" cy="38100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7" idx="3"/>
          </p:cNvCxnSpPr>
          <p:nvPr/>
        </p:nvCxnSpPr>
        <p:spPr>
          <a:xfrm flipV="1">
            <a:off x="1447800" y="2057400"/>
            <a:ext cx="381000" cy="190500"/>
          </a:xfrm>
          <a:prstGeom prst="line">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828800" y="2362200"/>
            <a:ext cx="2971800" cy="584776"/>
          </a:xfrm>
          <a:prstGeom prst="rect">
            <a:avLst/>
          </a:prstGeom>
          <a:noFill/>
        </p:spPr>
        <p:txBody>
          <a:bodyPr wrap="square" rtlCol="0">
            <a:spAutoFit/>
          </a:bodyPr>
          <a:lstStyle/>
          <a:p>
            <a:r>
              <a:rPr lang="en-US" sz="1600" dirty="0" smtClean="0"/>
              <a:t>Posterior </a:t>
            </a:r>
            <a:r>
              <a:rPr lang="en-US" sz="1600" dirty="0"/>
              <a:t>mean </a:t>
            </a:r>
            <a:endParaRPr lang="en-US" sz="1600" dirty="0" smtClean="0"/>
          </a:p>
          <a:p>
            <a:r>
              <a:rPr lang="en-US" sz="1600" dirty="0" smtClean="0"/>
              <a:t>error</a:t>
            </a:r>
            <a:r>
              <a:rPr lang="en-US" sz="1600" dirty="0"/>
              <a:t>: </a:t>
            </a:r>
            <a:r>
              <a:rPr lang="en-US" sz="1600" dirty="0" smtClean="0"/>
              <a:t>274km </a:t>
            </a:r>
            <a:endParaRPr lang="en-US" sz="1600" dirty="0"/>
          </a:p>
        </p:txBody>
      </p:sp>
      <p:sp>
        <p:nvSpPr>
          <p:cNvPr id="43" name="TextBox 42"/>
          <p:cNvSpPr txBox="1"/>
          <p:nvPr/>
        </p:nvSpPr>
        <p:spPr>
          <a:xfrm>
            <a:off x="5867400" y="2895600"/>
            <a:ext cx="2971800" cy="584776"/>
          </a:xfrm>
          <a:prstGeom prst="rect">
            <a:avLst/>
          </a:prstGeom>
          <a:noFill/>
        </p:spPr>
        <p:txBody>
          <a:bodyPr wrap="square" rtlCol="0">
            <a:spAutoFit/>
          </a:bodyPr>
          <a:lstStyle/>
          <a:p>
            <a:r>
              <a:rPr lang="en-US" sz="1600" dirty="0" smtClean="0"/>
              <a:t>Posterior </a:t>
            </a:r>
            <a:r>
              <a:rPr lang="en-US" sz="1600" dirty="0"/>
              <a:t>mean </a:t>
            </a:r>
            <a:endParaRPr lang="en-US" sz="1600" dirty="0" smtClean="0"/>
          </a:p>
          <a:p>
            <a:r>
              <a:rPr lang="en-US" sz="1600" dirty="0" smtClean="0"/>
              <a:t>error</a:t>
            </a:r>
            <a:r>
              <a:rPr lang="en-US" sz="1600" dirty="0"/>
              <a:t>: </a:t>
            </a:r>
            <a:r>
              <a:rPr lang="en-US" sz="1600" dirty="0" smtClean="0"/>
              <a:t>46km </a:t>
            </a:r>
            <a:endParaRPr lang="en-US" sz="1600" dirty="0"/>
          </a:p>
        </p:txBody>
      </p:sp>
      <p:sp>
        <p:nvSpPr>
          <p:cNvPr id="44" name="TextBox 43"/>
          <p:cNvSpPr txBox="1"/>
          <p:nvPr/>
        </p:nvSpPr>
        <p:spPr>
          <a:xfrm>
            <a:off x="3505200" y="5562600"/>
            <a:ext cx="2971800" cy="584776"/>
          </a:xfrm>
          <a:prstGeom prst="rect">
            <a:avLst/>
          </a:prstGeom>
          <a:noFill/>
        </p:spPr>
        <p:txBody>
          <a:bodyPr wrap="square" rtlCol="0">
            <a:spAutoFit/>
          </a:bodyPr>
          <a:lstStyle/>
          <a:p>
            <a:r>
              <a:rPr lang="en-US" sz="1600" dirty="0" smtClean="0"/>
              <a:t>Posterior </a:t>
            </a:r>
            <a:r>
              <a:rPr lang="en-US" sz="1600" dirty="0"/>
              <a:t>mean </a:t>
            </a:r>
            <a:endParaRPr lang="en-US" sz="1600" dirty="0" smtClean="0"/>
          </a:p>
          <a:p>
            <a:r>
              <a:rPr lang="en-US" sz="1600" dirty="0" smtClean="0"/>
              <a:t>error</a:t>
            </a:r>
            <a:r>
              <a:rPr lang="en-US" sz="1600" dirty="0"/>
              <a:t>: </a:t>
            </a:r>
            <a:r>
              <a:rPr lang="en-US" sz="1600" dirty="0" smtClean="0"/>
              <a:t>1</a:t>
            </a:r>
            <a:r>
              <a:rPr lang="en-US" sz="1600" dirty="0"/>
              <a:t>7</a:t>
            </a:r>
            <a:r>
              <a:rPr lang="en-US" sz="1600" dirty="0" smtClean="0"/>
              <a:t>km </a:t>
            </a:r>
            <a:endParaRPr lang="en-US" sz="1600" dirty="0"/>
          </a:p>
        </p:txBody>
      </p:sp>
      <p:sp>
        <p:nvSpPr>
          <p:cNvPr id="45" name="Rectangle 44"/>
          <p:cNvSpPr/>
          <p:nvPr/>
        </p:nvSpPr>
        <p:spPr>
          <a:xfrm>
            <a:off x="3200400" y="762000"/>
            <a:ext cx="4436130" cy="400110"/>
          </a:xfrm>
          <a:prstGeom prst="rect">
            <a:avLst/>
          </a:prstGeom>
        </p:spPr>
        <p:txBody>
          <a:bodyPr wrap="none">
            <a:spAutoFit/>
          </a:bodyPr>
          <a:lstStyle/>
          <a:p>
            <a:pPr lvl="1"/>
            <a:r>
              <a:rPr lang="en-US" sz="2000" b="1" dirty="0"/>
              <a:t>posterior(#events == 3 | signals) = 100% </a:t>
            </a:r>
            <a:endParaRPr lang="en-US" sz="2000" b="1" dirty="0"/>
          </a:p>
        </p:txBody>
      </p:sp>
      <p:sp>
        <p:nvSpPr>
          <p:cNvPr id="46" name="Title 1"/>
          <p:cNvSpPr>
            <a:spLocks noGrp="1"/>
          </p:cNvSpPr>
          <p:nvPr>
            <p:ph type="title"/>
          </p:nvPr>
        </p:nvSpPr>
        <p:spPr>
          <a:xfrm>
            <a:off x="457200" y="-228600"/>
            <a:ext cx="8229600" cy="1143000"/>
          </a:xfrm>
        </p:spPr>
        <p:txBody>
          <a:bodyPr>
            <a:normAutofit/>
          </a:bodyPr>
          <a:lstStyle/>
          <a:p>
            <a:r>
              <a:rPr lang="en-US" sz="3200" dirty="0" smtClean="0"/>
              <a:t>Results: Open</a:t>
            </a:r>
            <a:r>
              <a:rPr lang="en-US" sz="3200" dirty="0" smtClean="0"/>
              <a:t>-Universe Inference </a:t>
            </a:r>
            <a:endParaRPr lang="en-US" sz="3200" dirty="0"/>
          </a:p>
        </p:txBody>
      </p:sp>
      <p:sp>
        <p:nvSpPr>
          <p:cNvPr id="47" name="TextBox 46"/>
          <p:cNvSpPr txBox="1"/>
          <p:nvPr/>
        </p:nvSpPr>
        <p:spPr>
          <a:xfrm>
            <a:off x="457200" y="762000"/>
            <a:ext cx="2514600" cy="381000"/>
          </a:xfrm>
          <a:prstGeom prst="rect">
            <a:avLst/>
          </a:prstGeom>
          <a:noFill/>
        </p:spPr>
        <p:txBody>
          <a:bodyPr wrap="square" rtlCol="0">
            <a:spAutoFit/>
          </a:bodyPr>
          <a:lstStyle/>
          <a:p>
            <a:r>
              <a:rPr lang="en-US" b="1" dirty="0" smtClean="0">
                <a:solidFill>
                  <a:srgbClr val="0000FF"/>
                </a:solidFill>
              </a:rPr>
              <a:t>X</a:t>
            </a:r>
            <a:r>
              <a:rPr lang="en-US" dirty="0" smtClean="0">
                <a:solidFill>
                  <a:srgbClr val="0000FF"/>
                </a:solidFill>
              </a:rPr>
              <a:t>: true locations</a:t>
            </a:r>
            <a:endParaRPr lang="en-US" dirty="0">
              <a:solidFill>
                <a:srgbClr val="0000FF"/>
              </a:solidFill>
            </a:endParaRPr>
          </a:p>
        </p:txBody>
      </p:sp>
    </p:spTree>
    <p:extLst>
      <p:ext uri="{BB962C8B-B14F-4D97-AF65-F5344CB8AC3E}">
        <p14:creationId xmlns:p14="http://schemas.microsoft.com/office/powerpoint/2010/main" val="382793363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posteriors</a:t>
            </a:r>
            <a:endParaRPr lang="en-US" dirty="0"/>
          </a:p>
        </p:txBody>
      </p:sp>
      <p:pic>
        <p:nvPicPr>
          <p:cNvPr id="5" name="Picture 4"/>
          <p:cNvPicPr>
            <a:picLocks noChangeAspect="1"/>
          </p:cNvPicPr>
          <p:nvPr/>
        </p:nvPicPr>
        <p:blipFill>
          <a:blip r:embed="rId2"/>
          <a:stretch>
            <a:fillRect/>
          </a:stretch>
        </p:blipFill>
        <p:spPr>
          <a:xfrm>
            <a:off x="4495800" y="1752600"/>
            <a:ext cx="3870474" cy="2057400"/>
          </a:xfrm>
          <a:prstGeom prst="rect">
            <a:avLst/>
          </a:prstGeom>
        </p:spPr>
      </p:pic>
      <p:pic>
        <p:nvPicPr>
          <p:cNvPr id="6" name="Picture 5"/>
          <p:cNvPicPr>
            <a:picLocks noChangeAspect="1"/>
          </p:cNvPicPr>
          <p:nvPr/>
        </p:nvPicPr>
        <p:blipFill>
          <a:blip r:embed="rId3"/>
          <a:stretch>
            <a:fillRect/>
          </a:stretch>
        </p:blipFill>
        <p:spPr>
          <a:xfrm>
            <a:off x="533399" y="1752600"/>
            <a:ext cx="3894311" cy="2057400"/>
          </a:xfrm>
          <a:prstGeom prst="rect">
            <a:avLst/>
          </a:prstGeom>
        </p:spPr>
      </p:pic>
      <p:pic>
        <p:nvPicPr>
          <p:cNvPr id="7" name="Picture 6"/>
          <p:cNvPicPr>
            <a:picLocks noChangeAspect="1"/>
          </p:cNvPicPr>
          <p:nvPr/>
        </p:nvPicPr>
        <p:blipFill>
          <a:blip r:embed="rId4"/>
          <a:stretch>
            <a:fillRect/>
          </a:stretch>
        </p:blipFill>
        <p:spPr>
          <a:xfrm>
            <a:off x="4495800" y="4038600"/>
            <a:ext cx="3962400" cy="2106264"/>
          </a:xfrm>
          <a:prstGeom prst="rect">
            <a:avLst/>
          </a:prstGeom>
        </p:spPr>
      </p:pic>
      <p:pic>
        <p:nvPicPr>
          <p:cNvPr id="8" name="Picture 7"/>
          <p:cNvPicPr>
            <a:picLocks noChangeAspect="1"/>
          </p:cNvPicPr>
          <p:nvPr/>
        </p:nvPicPr>
        <p:blipFill>
          <a:blip r:embed="rId5"/>
          <a:stretch>
            <a:fillRect/>
          </a:stretch>
        </p:blipFill>
        <p:spPr>
          <a:xfrm>
            <a:off x="533400" y="4038600"/>
            <a:ext cx="3886200" cy="2053115"/>
          </a:xfrm>
          <a:prstGeom prst="rect">
            <a:avLst/>
          </a:prstGeom>
        </p:spPr>
      </p:pic>
    </p:spTree>
    <p:extLst>
      <p:ext uri="{BB962C8B-B14F-4D97-AF65-F5344CB8AC3E}">
        <p14:creationId xmlns:p14="http://schemas.microsoft.com/office/powerpoint/2010/main" val="163683119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lcsnap-00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8952"/>
            <a:ext cx="9144000" cy="5410200"/>
          </a:xfrm>
          <a:prstGeom prst="rect">
            <a:avLst/>
          </a:prstGeom>
        </p:spPr>
      </p:pic>
      <p:pic>
        <p:nvPicPr>
          <p:cNvPr id="11" name="Picture 10" descr="vlcsnap-000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000"/>
            <a:ext cx="9144000" cy="5410200"/>
          </a:xfrm>
          <a:prstGeom prst="rect">
            <a:avLst/>
          </a:prstGeom>
        </p:spPr>
      </p:pic>
      <p:pic>
        <p:nvPicPr>
          <p:cNvPr id="5" name="Picture 4" descr="vlcsnap-000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2000"/>
            <a:ext cx="9144000" cy="5410200"/>
          </a:xfrm>
          <a:prstGeom prst="rect">
            <a:avLst/>
          </a:prstGeom>
        </p:spPr>
      </p:pic>
      <p:pic>
        <p:nvPicPr>
          <p:cNvPr id="6" name="Picture 5" descr="vlcsnap-0000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58952"/>
            <a:ext cx="9144000" cy="5410200"/>
          </a:xfrm>
          <a:prstGeom prst="rect">
            <a:avLst/>
          </a:prstGeom>
        </p:spPr>
      </p:pic>
      <p:pic>
        <p:nvPicPr>
          <p:cNvPr id="7" name="Picture 6" descr="vlcsnap-0000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758952"/>
            <a:ext cx="9144000" cy="5410200"/>
          </a:xfrm>
          <a:prstGeom prst="rect">
            <a:avLst/>
          </a:prstGeom>
        </p:spPr>
      </p:pic>
      <p:pic>
        <p:nvPicPr>
          <p:cNvPr id="8" name="Picture 7" descr="vlcsnap-0000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758952"/>
            <a:ext cx="9144000" cy="5410200"/>
          </a:xfrm>
          <a:prstGeom prst="rect">
            <a:avLst/>
          </a:prstGeom>
        </p:spPr>
      </p:pic>
      <p:sp>
        <p:nvSpPr>
          <p:cNvPr id="17" name="TextBox 16"/>
          <p:cNvSpPr txBox="1"/>
          <p:nvPr/>
        </p:nvSpPr>
        <p:spPr>
          <a:xfrm>
            <a:off x="228600" y="6150114"/>
            <a:ext cx="8153400" cy="707886"/>
          </a:xfrm>
          <a:prstGeom prst="rect">
            <a:avLst/>
          </a:prstGeom>
          <a:noFill/>
        </p:spPr>
        <p:txBody>
          <a:bodyPr wrap="square" rtlCol="0">
            <a:spAutoFit/>
          </a:bodyPr>
          <a:lstStyle/>
          <a:p>
            <a:r>
              <a:rPr lang="en-US" dirty="0" smtClean="0">
                <a:latin typeface="+mn-lt"/>
              </a:rPr>
              <a:t>Event localization using P wave arrivals at </a:t>
            </a:r>
            <a:r>
              <a:rPr lang="en-US" dirty="0">
                <a:latin typeface="+mn-lt"/>
              </a:rPr>
              <a:t>9 </a:t>
            </a:r>
            <a:r>
              <a:rPr lang="en-US" dirty="0" smtClean="0">
                <a:latin typeface="+mn-lt"/>
              </a:rPr>
              <a:t>IMS stations </a:t>
            </a:r>
            <a:r>
              <a:rPr lang="en-US" dirty="0">
                <a:latin typeface="+mn-lt"/>
              </a:rPr>
              <a:t>(ILAR,WRA,FINES,YKA,JNU,ASAR,NVAR,AKASG,</a:t>
            </a:r>
            <a:r>
              <a:rPr lang="en-US" dirty="0" smtClean="0">
                <a:latin typeface="+mn-lt"/>
              </a:rPr>
              <a:t>STKA)</a:t>
            </a:r>
            <a:endParaRPr lang="en-US" dirty="0">
              <a:latin typeface="+mn-lt"/>
            </a:endParaRPr>
          </a:p>
        </p:txBody>
      </p:sp>
      <p:sp>
        <p:nvSpPr>
          <p:cNvPr id="13" name="TextBox 12"/>
          <p:cNvSpPr txBox="1"/>
          <p:nvPr/>
        </p:nvSpPr>
        <p:spPr>
          <a:xfrm>
            <a:off x="7086600" y="1066800"/>
            <a:ext cx="1828800" cy="646331"/>
          </a:xfrm>
          <a:prstGeom prst="rect">
            <a:avLst/>
          </a:prstGeom>
          <a:noFill/>
        </p:spPr>
        <p:txBody>
          <a:bodyPr wrap="square" rtlCol="0">
            <a:spAutoFit/>
          </a:bodyPr>
          <a:lstStyle/>
          <a:p>
            <a:r>
              <a:rPr lang="en-US" sz="1800" dirty="0" smtClean="0">
                <a:latin typeface="+mn-lt"/>
              </a:rPr>
              <a:t>AKASG </a:t>
            </a:r>
            <a:endParaRPr lang="en-US" dirty="0"/>
          </a:p>
          <a:p>
            <a:r>
              <a:rPr lang="en-US" sz="1800" dirty="0" smtClean="0">
                <a:latin typeface="+mn-lt"/>
              </a:rPr>
              <a:t>(</a:t>
            </a:r>
            <a:r>
              <a:rPr lang="en-US" sz="1800" dirty="0" smtClean="0">
                <a:latin typeface="+mn-lt"/>
              </a:rPr>
              <a:t>Ukraine)</a:t>
            </a:r>
            <a:endParaRPr lang="en-US" sz="1800" dirty="0">
              <a:latin typeface="+mn-lt"/>
            </a:endParaRPr>
          </a:p>
        </p:txBody>
      </p:sp>
      <p:sp>
        <p:nvSpPr>
          <p:cNvPr id="14" name="TextBox 13"/>
          <p:cNvSpPr txBox="1"/>
          <p:nvPr/>
        </p:nvSpPr>
        <p:spPr>
          <a:xfrm>
            <a:off x="7086600" y="2667000"/>
            <a:ext cx="1828800" cy="646331"/>
          </a:xfrm>
          <a:prstGeom prst="rect">
            <a:avLst/>
          </a:prstGeom>
          <a:noFill/>
        </p:spPr>
        <p:txBody>
          <a:bodyPr wrap="square" rtlCol="0">
            <a:spAutoFit/>
          </a:bodyPr>
          <a:lstStyle/>
          <a:p>
            <a:r>
              <a:rPr lang="en-US" sz="1800" dirty="0" smtClean="0">
                <a:latin typeface="+mn-lt"/>
              </a:rPr>
              <a:t>YKA</a:t>
            </a:r>
          </a:p>
          <a:p>
            <a:r>
              <a:rPr lang="en-US" sz="1800" dirty="0" smtClean="0">
                <a:latin typeface="+mn-lt"/>
              </a:rPr>
              <a:t>(Canada)</a:t>
            </a:r>
            <a:endParaRPr lang="en-US" sz="1800" dirty="0">
              <a:latin typeface="+mn-lt"/>
            </a:endParaRPr>
          </a:p>
        </p:txBody>
      </p:sp>
      <p:sp>
        <p:nvSpPr>
          <p:cNvPr id="15" name="TextBox 14"/>
          <p:cNvSpPr txBox="1"/>
          <p:nvPr/>
        </p:nvSpPr>
        <p:spPr>
          <a:xfrm>
            <a:off x="7239000" y="4306669"/>
            <a:ext cx="1828800" cy="646331"/>
          </a:xfrm>
          <a:prstGeom prst="rect">
            <a:avLst/>
          </a:prstGeom>
          <a:noFill/>
        </p:spPr>
        <p:txBody>
          <a:bodyPr wrap="square" rtlCol="0">
            <a:spAutoFit/>
          </a:bodyPr>
          <a:lstStyle/>
          <a:p>
            <a:r>
              <a:rPr lang="en-US" sz="1800" dirty="0" smtClean="0">
                <a:latin typeface="+mn-lt"/>
              </a:rPr>
              <a:t>JNU </a:t>
            </a:r>
          </a:p>
          <a:p>
            <a:r>
              <a:rPr lang="en-US" sz="1800" dirty="0" smtClean="0">
                <a:latin typeface="+mn-lt"/>
              </a:rPr>
              <a:t>(Japan)</a:t>
            </a:r>
            <a:endParaRPr lang="en-US" sz="1800" dirty="0">
              <a:latin typeface="+mn-lt"/>
            </a:endParaRPr>
          </a:p>
        </p:txBody>
      </p:sp>
      <p:sp>
        <p:nvSpPr>
          <p:cNvPr id="16" name="TextBox 15"/>
          <p:cNvSpPr txBox="1"/>
          <p:nvPr/>
        </p:nvSpPr>
        <p:spPr>
          <a:xfrm>
            <a:off x="1524000" y="152400"/>
            <a:ext cx="5867400" cy="523220"/>
          </a:xfrm>
          <a:prstGeom prst="rect">
            <a:avLst/>
          </a:prstGeom>
          <a:noFill/>
        </p:spPr>
        <p:txBody>
          <a:bodyPr wrap="square" rtlCol="0">
            <a:spAutoFit/>
          </a:bodyPr>
          <a:lstStyle/>
          <a:p>
            <a:r>
              <a:rPr lang="en-US" sz="2800" b="1" dirty="0" smtClean="0">
                <a:latin typeface="+mj-lt"/>
              </a:rPr>
              <a:t>Location Demo</a:t>
            </a:r>
            <a:r>
              <a:rPr lang="en-US" sz="2800" dirty="0" smtClean="0">
                <a:latin typeface="+mj-lt"/>
              </a:rPr>
              <a:t>: 2009 DPRK event</a:t>
            </a:r>
            <a:endParaRPr lang="en-US" sz="2800" dirty="0">
              <a:latin typeface="+mj-lt"/>
            </a:endParaRPr>
          </a:p>
        </p:txBody>
      </p:sp>
    </p:spTree>
    <p:extLst>
      <p:ext uri="{BB962C8B-B14F-4D97-AF65-F5344CB8AC3E}">
        <p14:creationId xmlns:p14="http://schemas.microsoft.com/office/powerpoint/2010/main" val="1830904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Waveform matching</a:t>
            </a:r>
            <a:endParaRPr lang="en-US" dirty="0"/>
          </a:p>
        </p:txBody>
      </p:sp>
      <p:sp>
        <p:nvSpPr>
          <p:cNvPr id="5" name="Content Placeholder 2"/>
          <p:cNvSpPr>
            <a:spLocks noGrp="1"/>
          </p:cNvSpPr>
          <p:nvPr>
            <p:ph idx="1"/>
          </p:nvPr>
        </p:nvSpPr>
        <p:spPr>
          <a:xfrm>
            <a:off x="468313" y="1595438"/>
            <a:ext cx="8229600" cy="2595562"/>
          </a:xfrm>
        </p:spPr>
        <p:txBody>
          <a:bodyPr/>
          <a:lstStyle/>
          <a:p>
            <a:pPr>
              <a:spcAft>
                <a:spcPts val="1200"/>
              </a:spcAft>
            </a:pPr>
            <a:r>
              <a:rPr lang="en-US" dirty="0" smtClean="0"/>
              <a:t>Proof-of-concept results from a Fourier modulation </a:t>
            </a:r>
            <a:r>
              <a:rPr lang="en-US" dirty="0" smtClean="0"/>
              <a:t>signal.</a:t>
            </a:r>
          </a:p>
        </p:txBody>
      </p:sp>
      <p:pic>
        <p:nvPicPr>
          <p:cNvPr id="12" name="Picture 11" descr="correlation_wav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124199"/>
            <a:ext cx="8229600" cy="2253911"/>
          </a:xfrm>
          <a:prstGeom prst="rect">
            <a:avLst/>
          </a:prstGeom>
        </p:spPr>
      </p:pic>
    </p:spTree>
    <p:extLst>
      <p:ext uri="{BB962C8B-B14F-4D97-AF65-F5344CB8AC3E}">
        <p14:creationId xmlns:p14="http://schemas.microsoft.com/office/powerpoint/2010/main" val="1713953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orrelation_en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509" y="2083701"/>
            <a:ext cx="5564508" cy="1497699"/>
          </a:xfrm>
          <a:prstGeom prst="rect">
            <a:avLst/>
          </a:prstGeom>
        </p:spPr>
      </p:pic>
    </p:spTree>
    <p:extLst>
      <p:ext uri="{BB962C8B-B14F-4D97-AF65-F5344CB8AC3E}">
        <p14:creationId xmlns:p14="http://schemas.microsoft.com/office/powerpoint/2010/main" val="267639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2899997-59E9-9442-BE8F-AEBAC0A9C7BE}" type="slidenum">
              <a:rPr lang="en-US" smtClean="0"/>
              <a:pPr/>
              <a:t>66</a:t>
            </a:fld>
            <a:endParaRPr lang="en-US"/>
          </a:p>
        </p:txBody>
      </p:sp>
      <p:pic>
        <p:nvPicPr>
          <p:cNvPr id="5" name="vertica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3046" t="5280" r="-13058" b="26009"/>
          <a:stretch/>
        </p:blipFill>
        <p:spPr>
          <a:xfrm>
            <a:off x="0" y="1219200"/>
            <a:ext cx="10515600" cy="4818888"/>
          </a:xfrm>
          <a:prstGeom prst="rect">
            <a:avLst/>
          </a:prstGeom>
        </p:spPr>
      </p:pic>
      <p:sp>
        <p:nvSpPr>
          <p:cNvPr id="6" name="Title 1"/>
          <p:cNvSpPr>
            <a:spLocks noGrp="1"/>
          </p:cNvSpPr>
          <p:nvPr>
            <p:ph type="title"/>
          </p:nvPr>
        </p:nvSpPr>
        <p:spPr>
          <a:xfrm>
            <a:off x="0" y="274638"/>
            <a:ext cx="9144000" cy="741362"/>
          </a:xfrm>
        </p:spPr>
        <p:txBody>
          <a:bodyPr>
            <a:normAutofit fontScale="90000"/>
          </a:bodyPr>
          <a:lstStyle/>
          <a:p>
            <a:pPr algn="ctr"/>
            <a:r>
              <a:rPr lang="en-US" dirty="0" smtClean="0"/>
              <a:t>Predicting signals</a:t>
            </a:r>
            <a:endParaRPr lang="en-US" dirty="0"/>
          </a:p>
        </p:txBody>
      </p:sp>
      <p:sp>
        <p:nvSpPr>
          <p:cNvPr id="7" name="TextBox 6"/>
          <p:cNvSpPr txBox="1"/>
          <p:nvPr/>
        </p:nvSpPr>
        <p:spPr>
          <a:xfrm>
            <a:off x="4343400" y="6248400"/>
            <a:ext cx="3352800" cy="400110"/>
          </a:xfrm>
          <a:prstGeom prst="rect">
            <a:avLst/>
          </a:prstGeom>
          <a:noFill/>
        </p:spPr>
        <p:txBody>
          <a:bodyPr wrap="square" rtlCol="0">
            <a:spAutoFit/>
          </a:bodyPr>
          <a:lstStyle/>
          <a:p>
            <a:r>
              <a:rPr lang="en-US" dirty="0" smtClean="0">
                <a:latin typeface="+mn-lt"/>
              </a:rPr>
              <a:t>MKAR array, April 2008</a:t>
            </a:r>
            <a:endParaRPr lang="en-US" dirty="0">
              <a:latin typeface="+mn-lt"/>
            </a:endParaRPr>
          </a:p>
        </p:txBody>
      </p:sp>
      <p:sp>
        <p:nvSpPr>
          <p:cNvPr id="8" name="TextBox 7"/>
          <p:cNvSpPr txBox="1"/>
          <p:nvPr/>
        </p:nvSpPr>
        <p:spPr>
          <a:xfrm>
            <a:off x="304800" y="6248400"/>
            <a:ext cx="1447800" cy="400110"/>
          </a:xfrm>
          <a:prstGeom prst="rect">
            <a:avLst/>
          </a:prstGeom>
          <a:noFill/>
        </p:spPr>
        <p:txBody>
          <a:bodyPr wrap="square" rtlCol="0">
            <a:spAutoFit/>
          </a:bodyPr>
          <a:lstStyle/>
          <a:p>
            <a:r>
              <a:rPr lang="en-US" dirty="0" smtClean="0"/>
              <a:t>~15km</a:t>
            </a:r>
            <a:endParaRPr lang="en-US" dirty="0"/>
          </a:p>
        </p:txBody>
      </p:sp>
      <p:cxnSp>
        <p:nvCxnSpPr>
          <p:cNvPr id="10" name="Straight Connector 9"/>
          <p:cNvCxnSpPr>
            <a:endCxn id="8" idx="0"/>
          </p:cNvCxnSpPr>
          <p:nvPr/>
        </p:nvCxnSpPr>
        <p:spPr bwMode="auto">
          <a:xfrm>
            <a:off x="0" y="6096000"/>
            <a:ext cx="1028700" cy="152400"/>
          </a:xfrm>
          <a:prstGeom prst="line">
            <a:avLst/>
          </a:prstGeom>
          <a:solidFill>
            <a:srgbClr val="9EC57B"/>
          </a:solidFill>
          <a:ln w="9525" cap="flat" cmpd="sng" algn="ctr">
            <a:solidFill>
              <a:schemeClr val="tx1"/>
            </a:solidFill>
            <a:prstDash val="solid"/>
            <a:round/>
            <a:headEnd type="none" w="med" len="med"/>
            <a:tailEnd type="none" w="med" len="med"/>
          </a:ln>
          <a:effectLst/>
        </p:spPr>
      </p:cxnSp>
      <p:cxnSp>
        <p:nvCxnSpPr>
          <p:cNvPr id="12" name="Straight Connector 11"/>
          <p:cNvCxnSpPr>
            <a:endCxn id="8" idx="0"/>
          </p:cNvCxnSpPr>
          <p:nvPr/>
        </p:nvCxnSpPr>
        <p:spPr bwMode="auto">
          <a:xfrm flipH="1">
            <a:off x="1028700" y="6019800"/>
            <a:ext cx="1104900" cy="228600"/>
          </a:xfrm>
          <a:prstGeom prst="line">
            <a:avLst/>
          </a:prstGeom>
          <a:solidFill>
            <a:srgbClr val="9EC57B"/>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90831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otal_19_components.png"/>
          <p:cNvPicPr>
            <a:picLocks noChangeAspect="1"/>
          </p:cNvPicPr>
          <p:nvPr/>
        </p:nvPicPr>
        <p:blipFill rotWithShape="1">
          <a:blip r:embed="rId3">
            <a:extLst>
              <a:ext uri="{28A0092B-C50C-407E-A947-70E740481C1C}">
                <a14:useLocalDpi xmlns:a14="http://schemas.microsoft.com/office/drawing/2010/main" val="0"/>
              </a:ext>
            </a:extLst>
          </a:blip>
          <a:srcRect l="18514" t="12196" r="40536" b="39200"/>
          <a:stretch/>
        </p:blipFill>
        <p:spPr>
          <a:xfrm>
            <a:off x="4038600" y="1295399"/>
            <a:ext cx="4495800" cy="5015315"/>
          </a:xfrm>
          <a:prstGeom prst="rect">
            <a:avLst/>
          </a:prstGeom>
          <a:noFill/>
          <a:ln>
            <a:noFill/>
          </a:ln>
        </p:spPr>
      </p:pic>
      <p:sp>
        <p:nvSpPr>
          <p:cNvPr id="11" name="Title 1"/>
          <p:cNvSpPr>
            <a:spLocks noGrp="1"/>
          </p:cNvSpPr>
          <p:nvPr>
            <p:ph type="title"/>
          </p:nvPr>
        </p:nvSpPr>
        <p:spPr>
          <a:xfrm>
            <a:off x="457200" y="76200"/>
            <a:ext cx="8229600" cy="1143000"/>
          </a:xfrm>
        </p:spPr>
        <p:txBody>
          <a:bodyPr>
            <a:normAutofit/>
          </a:bodyPr>
          <a:lstStyle/>
          <a:p>
            <a:r>
              <a:rPr lang="en-US" sz="3600" dirty="0" smtClean="0"/>
              <a:t>Signal Representation: Fourier Features</a:t>
            </a:r>
            <a:endParaRPr lang="en-US" sz="3600" dirty="0"/>
          </a:p>
        </p:txBody>
      </p:sp>
      <p:sp>
        <p:nvSpPr>
          <p:cNvPr id="12" name="TextBox 11"/>
          <p:cNvSpPr txBox="1"/>
          <p:nvPr/>
        </p:nvSpPr>
        <p:spPr>
          <a:xfrm>
            <a:off x="457200" y="4321076"/>
            <a:ext cx="3508022" cy="2031325"/>
          </a:xfrm>
          <a:prstGeom prst="rect">
            <a:avLst/>
          </a:prstGeom>
          <a:noFill/>
        </p:spPr>
        <p:txBody>
          <a:bodyPr wrap="square" rtlCol="0">
            <a:spAutoFit/>
          </a:bodyPr>
          <a:lstStyle/>
          <a:p>
            <a:pPr marL="285750" indent="-285750">
              <a:buFont typeface="Arial"/>
              <a:buChar char="•"/>
            </a:pPr>
            <a:r>
              <a:rPr lang="en-US" dirty="0" smtClean="0"/>
              <a:t>Events from an aftershock sequence in Tibet.</a:t>
            </a:r>
            <a:endParaRPr lang="en-US" dirty="0"/>
          </a:p>
          <a:p>
            <a:pPr marL="285750" indent="-285750">
              <a:buFont typeface="Arial"/>
              <a:buChar char="•"/>
            </a:pPr>
            <a:r>
              <a:rPr lang="en-US" dirty="0" smtClean="0"/>
              <a:t>Green star: true event location (IMS 4869462)</a:t>
            </a:r>
          </a:p>
          <a:p>
            <a:pPr marL="285750" indent="-285750">
              <a:buFont typeface="Arial"/>
              <a:buChar char="•"/>
            </a:pPr>
            <a:r>
              <a:rPr lang="en-US" dirty="0" smtClean="0"/>
              <a:t>Posterior density peaks 8km from true location, near doublet location (IMS 4686108).</a:t>
            </a:r>
            <a:endParaRPr lang="en-US" dirty="0"/>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533400" y="1066800"/>
            <a:ext cx="3192463" cy="3013251"/>
          </a:xfrm>
          <a:prstGeom prst="rect">
            <a:avLst/>
          </a:prstGeom>
        </p:spPr>
      </p:pic>
      <p:sp>
        <p:nvSpPr>
          <p:cNvPr id="2" name="TextBox 1"/>
          <p:cNvSpPr txBox="1"/>
          <p:nvPr/>
        </p:nvSpPr>
        <p:spPr>
          <a:xfrm>
            <a:off x="8534400" y="5181600"/>
            <a:ext cx="685800" cy="369332"/>
          </a:xfrm>
          <a:prstGeom prst="rect">
            <a:avLst/>
          </a:prstGeom>
          <a:noFill/>
        </p:spPr>
        <p:txBody>
          <a:bodyPr wrap="square" rtlCol="0">
            <a:spAutoFit/>
          </a:bodyPr>
          <a:lstStyle/>
          <a:p>
            <a:r>
              <a:rPr lang="en-US" dirty="0" smtClean="0"/>
              <a:t>35°N</a:t>
            </a:r>
            <a:endParaRPr lang="en-US" dirty="0"/>
          </a:p>
        </p:txBody>
      </p:sp>
      <p:sp>
        <p:nvSpPr>
          <p:cNvPr id="7" name="TextBox 6"/>
          <p:cNvSpPr txBox="1"/>
          <p:nvPr/>
        </p:nvSpPr>
        <p:spPr>
          <a:xfrm>
            <a:off x="8534400" y="2221468"/>
            <a:ext cx="685800" cy="369332"/>
          </a:xfrm>
          <a:prstGeom prst="rect">
            <a:avLst/>
          </a:prstGeom>
          <a:noFill/>
        </p:spPr>
        <p:txBody>
          <a:bodyPr wrap="square" rtlCol="0">
            <a:spAutoFit/>
          </a:bodyPr>
          <a:lstStyle/>
          <a:p>
            <a:r>
              <a:rPr lang="en-US" dirty="0" smtClean="0"/>
              <a:t>36°N</a:t>
            </a:r>
            <a:endParaRPr lang="en-US" dirty="0"/>
          </a:p>
        </p:txBody>
      </p:sp>
      <p:sp>
        <p:nvSpPr>
          <p:cNvPr id="8" name="TextBox 7"/>
          <p:cNvSpPr txBox="1"/>
          <p:nvPr/>
        </p:nvSpPr>
        <p:spPr>
          <a:xfrm>
            <a:off x="4876800" y="6324600"/>
            <a:ext cx="685800" cy="369332"/>
          </a:xfrm>
          <a:prstGeom prst="rect">
            <a:avLst/>
          </a:prstGeom>
          <a:noFill/>
        </p:spPr>
        <p:txBody>
          <a:bodyPr wrap="square" rtlCol="0">
            <a:spAutoFit/>
          </a:bodyPr>
          <a:lstStyle/>
          <a:p>
            <a:r>
              <a:rPr lang="en-US" dirty="0" smtClean="0"/>
              <a:t>81°E</a:t>
            </a:r>
            <a:endParaRPr lang="en-US" dirty="0"/>
          </a:p>
        </p:txBody>
      </p:sp>
      <p:sp>
        <p:nvSpPr>
          <p:cNvPr id="9" name="TextBox 8"/>
          <p:cNvSpPr txBox="1"/>
          <p:nvPr/>
        </p:nvSpPr>
        <p:spPr>
          <a:xfrm>
            <a:off x="8229600" y="6324600"/>
            <a:ext cx="685800" cy="369332"/>
          </a:xfrm>
          <a:prstGeom prst="rect">
            <a:avLst/>
          </a:prstGeom>
          <a:noFill/>
        </p:spPr>
        <p:txBody>
          <a:bodyPr wrap="square" rtlCol="0">
            <a:spAutoFit/>
          </a:bodyPr>
          <a:lstStyle/>
          <a:p>
            <a:r>
              <a:rPr lang="en-US" dirty="0" smtClean="0"/>
              <a:t>82°</a:t>
            </a:r>
            <a:r>
              <a:rPr lang="en-US" dirty="0"/>
              <a:t>E</a:t>
            </a:r>
          </a:p>
        </p:txBody>
      </p:sp>
    </p:spTree>
    <p:extLst>
      <p:ext uri="{BB962C8B-B14F-4D97-AF65-F5344CB8AC3E}">
        <p14:creationId xmlns:p14="http://schemas.microsoft.com/office/powerpoint/2010/main" val="50895404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Efficient </a:t>
            </a:r>
            <a:r>
              <a:rPr lang="en-US" dirty="0" smtClean="0"/>
              <a:t>inference: GP </a:t>
            </a:r>
            <a:r>
              <a:rPr lang="en-US" dirty="0" smtClean="0"/>
              <a:t>Posteriors</a:t>
            </a:r>
            <a:endParaRPr lang="en-US" dirty="0"/>
          </a:p>
        </p:txBody>
      </p:sp>
      <p:sp>
        <p:nvSpPr>
          <p:cNvPr id="3" name="Content Placeholder 2"/>
          <p:cNvSpPr>
            <a:spLocks noGrp="1"/>
          </p:cNvSpPr>
          <p:nvPr>
            <p:ph idx="1"/>
          </p:nvPr>
        </p:nvSpPr>
        <p:spPr/>
        <p:txBody>
          <a:bodyPr/>
          <a:lstStyle/>
          <a:p>
            <a:r>
              <a:rPr lang="en-US" dirty="0" smtClean="0"/>
              <a:t>Each MCMC step computes </a:t>
            </a:r>
            <a:endParaRPr lang="en-US" dirty="0"/>
          </a:p>
          <a:p>
            <a:pPr marL="0" indent="0">
              <a:buNone/>
            </a:pPr>
            <a:r>
              <a:rPr lang="en-US" dirty="0" smtClean="0"/>
              <a:t>	P(signal </a:t>
            </a:r>
            <a:r>
              <a:rPr lang="en-US" dirty="0" smtClean="0"/>
              <a:t>parameters </a:t>
            </a:r>
            <a:r>
              <a:rPr lang="en-US" dirty="0"/>
              <a:t>|</a:t>
            </a:r>
            <a:r>
              <a:rPr lang="en-US" dirty="0" smtClean="0"/>
              <a:t> events)</a:t>
            </a:r>
            <a:r>
              <a:rPr lang="en-US" dirty="0"/>
              <a:t> </a:t>
            </a:r>
            <a:r>
              <a:rPr lang="en-US" dirty="0" smtClean="0"/>
              <a:t>~ GP()</a:t>
            </a:r>
            <a:r>
              <a:rPr lang="en-US" dirty="0" smtClean="0"/>
              <a:t> </a:t>
            </a:r>
          </a:p>
          <a:p>
            <a:pPr marL="0" indent="0">
              <a:buNone/>
            </a:pPr>
            <a:endParaRPr lang="en-US" dirty="0" smtClean="0"/>
          </a:p>
          <a:p>
            <a:r>
              <a:rPr lang="en-US" b="1" dirty="0" smtClean="0"/>
              <a:t>Problem: </a:t>
            </a:r>
            <a:r>
              <a:rPr lang="en-US" dirty="0" smtClean="0"/>
              <a:t>Gaussian </a:t>
            </a:r>
            <a:r>
              <a:rPr lang="en-US" dirty="0"/>
              <a:t>process posterior </a:t>
            </a:r>
            <a:r>
              <a:rPr lang="en-US" dirty="0" smtClean="0"/>
              <a:t>distributions require </a:t>
            </a:r>
            <a:r>
              <a:rPr lang="en-US" dirty="0" smtClean="0"/>
              <a:t>time </a:t>
            </a:r>
            <a:r>
              <a:rPr lang="en-US" dirty="0"/>
              <a:t>O</a:t>
            </a:r>
            <a:r>
              <a:rPr lang="en-US" dirty="0" smtClean="0"/>
              <a:t>(N</a:t>
            </a:r>
            <a:r>
              <a:rPr lang="en-US" baseline="30000" dirty="0" smtClean="0"/>
              <a:t>2</a:t>
            </a:r>
            <a:r>
              <a:rPr lang="en-US" dirty="0" smtClean="0"/>
              <a:t>) </a:t>
            </a:r>
            <a:r>
              <a:rPr lang="en-US" dirty="0"/>
              <a:t>in the training </a:t>
            </a:r>
            <a:r>
              <a:rPr lang="en-US" dirty="0" smtClean="0"/>
              <a:t>set.</a:t>
            </a:r>
            <a:endParaRPr lang="en-US" dirty="0"/>
          </a:p>
        </p:txBody>
      </p:sp>
    </p:spTree>
    <p:extLst>
      <p:ext uri="{BB962C8B-B14F-4D97-AF65-F5344CB8AC3E}">
        <p14:creationId xmlns:p14="http://schemas.microsoft.com/office/powerpoint/2010/main" val="99924908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0">
            <a:alphaModFix amt="10000"/>
          </a:blip>
          <a:stretch>
            <a:fillRect/>
          </a:stretch>
        </p:blipFill>
        <p:spPr>
          <a:xfrm>
            <a:off x="274958" y="995147"/>
            <a:ext cx="6496103" cy="5325998"/>
          </a:xfrm>
          <a:prstGeom prst="rect">
            <a:avLst/>
          </a:prstGeom>
        </p:spPr>
      </p:pic>
      <p:pic>
        <p:nvPicPr>
          <p:cNvPr id="43" name="Picture 42"/>
          <p:cNvPicPr>
            <a:picLocks noChangeAspect="1"/>
          </p:cNvPicPr>
          <p:nvPr/>
        </p:nvPicPr>
        <p:blipFill>
          <a:blip r:embed="rId10"/>
          <a:stretch>
            <a:fillRect/>
          </a:stretch>
        </p:blipFill>
        <p:spPr>
          <a:xfrm>
            <a:off x="274958" y="995147"/>
            <a:ext cx="6496103" cy="5325998"/>
          </a:xfrm>
          <a:prstGeom prst="rect">
            <a:avLst/>
          </a:prstGeom>
        </p:spPr>
      </p:pic>
      <p:grpSp>
        <p:nvGrpSpPr>
          <p:cNvPr id="12" name="Group 11"/>
          <p:cNvGrpSpPr/>
          <p:nvPr/>
        </p:nvGrpSpPr>
        <p:grpSpPr>
          <a:xfrm>
            <a:off x="4198237" y="3181850"/>
            <a:ext cx="3107797" cy="680890"/>
            <a:chOff x="4198237" y="3181850"/>
            <a:chExt cx="3107797" cy="680890"/>
          </a:xfrm>
        </p:grpSpPr>
        <p:cxnSp>
          <p:nvCxnSpPr>
            <p:cNvPr id="35" name="Straight Connector 34"/>
            <p:cNvCxnSpPr/>
            <p:nvPr/>
          </p:nvCxnSpPr>
          <p:spPr>
            <a:xfrm flipV="1">
              <a:off x="4198237" y="3456825"/>
              <a:ext cx="842665" cy="405915"/>
            </a:xfrm>
            <a:prstGeom prst="line">
              <a:avLst/>
            </a:prstGeom>
            <a:ln>
              <a:solidFill>
                <a:schemeClr val="tx1"/>
              </a:solidFill>
              <a:headEnd type="stealth" w="lg" len="lg"/>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5093274" y="3181850"/>
              <a:ext cx="2212760" cy="369332"/>
            </a:xfrm>
            <a:prstGeom prst="rect">
              <a:avLst/>
            </a:prstGeom>
            <a:noFill/>
          </p:spPr>
          <p:txBody>
            <a:bodyPr wrap="square" rtlCol="0">
              <a:spAutoFit/>
            </a:bodyPr>
            <a:lstStyle/>
            <a:p>
              <a:r>
                <a:rPr lang="en-US" dirty="0"/>
                <a:t>x</a:t>
              </a:r>
              <a:r>
                <a:rPr lang="en-US" dirty="0" smtClean="0"/>
                <a:t>*</a:t>
              </a:r>
              <a:endParaRPr lang="en-US" dirty="0"/>
            </a:p>
          </p:txBody>
        </p:sp>
      </p:grpSp>
      <p:grpSp>
        <p:nvGrpSpPr>
          <p:cNvPr id="13" name="Group 12"/>
          <p:cNvGrpSpPr/>
          <p:nvPr/>
        </p:nvGrpSpPr>
        <p:grpSpPr>
          <a:xfrm>
            <a:off x="3888696" y="3467890"/>
            <a:ext cx="3548272" cy="672524"/>
            <a:chOff x="3888696" y="3467890"/>
            <a:chExt cx="3548272" cy="672524"/>
          </a:xfrm>
        </p:grpSpPr>
        <p:sp>
          <p:nvSpPr>
            <p:cNvPr id="6" name="Oval 5"/>
            <p:cNvSpPr/>
            <p:nvPr/>
          </p:nvSpPr>
          <p:spPr>
            <a:xfrm>
              <a:off x="3888696" y="3551182"/>
              <a:ext cx="641569" cy="589232"/>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p>
          </p:txBody>
        </p:sp>
        <p:cxnSp>
          <p:nvCxnSpPr>
            <p:cNvPr id="9" name="Straight Connector 8"/>
            <p:cNvCxnSpPr>
              <a:stCxn id="6" idx="6"/>
            </p:cNvCxnSpPr>
            <p:nvPr/>
          </p:nvCxnSpPr>
          <p:spPr>
            <a:xfrm flipV="1">
              <a:off x="4530265" y="3666329"/>
              <a:ext cx="693943" cy="179469"/>
            </a:xfrm>
            <a:prstGeom prst="line">
              <a:avLst/>
            </a:prstGeom>
            <a:ln>
              <a:solidFill>
                <a:schemeClr val="tx1"/>
              </a:solidFill>
              <a:headEnd type="stealth" w="lg" len="lg"/>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224208" y="3467890"/>
              <a:ext cx="2212760" cy="369332"/>
            </a:xfrm>
            <a:prstGeom prst="rect">
              <a:avLst/>
            </a:prstGeom>
            <a:noFill/>
          </p:spPr>
          <p:txBody>
            <a:bodyPr wrap="square" rtlCol="0">
              <a:spAutoFit/>
            </a:bodyPr>
            <a:lstStyle/>
            <a:p>
              <a:r>
                <a:rPr lang="en-US" dirty="0" smtClean="0"/>
                <a:t>p( f(x*) | x* )</a:t>
              </a:r>
              <a:endParaRPr lang="en-US" dirty="0"/>
            </a:p>
          </p:txBody>
        </p:sp>
      </p:grpSp>
      <p:sp>
        <p:nvSpPr>
          <p:cNvPr id="3" name="TextBox 2"/>
          <p:cNvSpPr txBox="1"/>
          <p:nvPr/>
        </p:nvSpPr>
        <p:spPr>
          <a:xfrm>
            <a:off x="388101" y="720309"/>
            <a:ext cx="8557172" cy="646331"/>
          </a:xfrm>
          <a:prstGeom prst="rect">
            <a:avLst/>
          </a:prstGeom>
          <a:solidFill>
            <a:schemeClr val="bg1">
              <a:alpha val="80000"/>
            </a:schemeClr>
          </a:solidFill>
        </p:spPr>
        <p:txBody>
          <a:bodyPr wrap="square" rtlCol="0">
            <a:spAutoFit/>
          </a:bodyPr>
          <a:lstStyle/>
          <a:p>
            <a:r>
              <a:rPr lang="en-US" dirty="0" smtClean="0"/>
              <a:t>Assume GP posteriors depend only on nearby points. Formally, assume a </a:t>
            </a:r>
            <a:r>
              <a:rPr lang="en-US" b="1" dirty="0" smtClean="0"/>
              <a:t>stationary kernel </a:t>
            </a:r>
            <a:r>
              <a:rPr lang="en-US" dirty="0" smtClean="0"/>
              <a:t>(e.g., Gaussian,</a:t>
            </a:r>
            <a:r>
              <a:rPr lang="en-US" dirty="0"/>
              <a:t> </a:t>
            </a:r>
            <a:r>
              <a:rPr lang="en-US" dirty="0" smtClean="0"/>
              <a:t>exponential, </a:t>
            </a:r>
            <a:r>
              <a:rPr lang="en-US" dirty="0" err="1" smtClean="0"/>
              <a:t>Matérn</a:t>
            </a:r>
            <a:r>
              <a:rPr lang="en-US" dirty="0" smtClean="0"/>
              <a:t>, etc.)</a:t>
            </a:r>
            <a:r>
              <a:rPr lang="en-US" b="1" dirty="0" smtClean="0"/>
              <a:t> </a:t>
            </a:r>
            <a:r>
              <a:rPr lang="en-US" dirty="0" smtClean="0"/>
              <a:t>with</a:t>
            </a:r>
            <a:r>
              <a:rPr lang="en-US" b="1" dirty="0" smtClean="0"/>
              <a:t> short </a:t>
            </a:r>
            <a:r>
              <a:rPr lang="en-US" b="1" dirty="0" err="1" smtClean="0"/>
              <a:t>lengthscale</a:t>
            </a:r>
            <a:r>
              <a:rPr lang="en-US" b="1" dirty="0" smtClean="0"/>
              <a:t>. </a:t>
            </a:r>
            <a:endParaRPr lang="en-US" dirty="0"/>
          </a:p>
        </p:txBody>
      </p:sp>
      <p:sp>
        <p:nvSpPr>
          <p:cNvPr id="11" name="TextBox 10"/>
          <p:cNvSpPr txBox="1"/>
          <p:nvPr/>
        </p:nvSpPr>
        <p:spPr>
          <a:xfrm>
            <a:off x="390944" y="1541322"/>
            <a:ext cx="6766232" cy="369332"/>
          </a:xfrm>
          <a:prstGeom prst="rect">
            <a:avLst/>
          </a:prstGeom>
          <a:noFill/>
        </p:spPr>
        <p:txBody>
          <a:bodyPr wrap="square" rtlCol="0">
            <a:spAutoFit/>
          </a:bodyPr>
          <a:lstStyle/>
          <a:p>
            <a:r>
              <a:rPr lang="en-US" dirty="0" smtClean="0"/>
              <a:t>How can we exploit this?</a:t>
            </a:r>
            <a:endParaRPr lang="en-US" dirty="0"/>
          </a:p>
        </p:txBody>
      </p:sp>
      <p:grpSp>
        <p:nvGrpSpPr>
          <p:cNvPr id="31" name="Group 30"/>
          <p:cNvGrpSpPr/>
          <p:nvPr/>
        </p:nvGrpSpPr>
        <p:grpSpPr>
          <a:xfrm>
            <a:off x="6233935" y="1309403"/>
            <a:ext cx="2538544" cy="2538544"/>
            <a:chOff x="6233935" y="1309403"/>
            <a:chExt cx="2538544" cy="2538544"/>
          </a:xfrm>
        </p:grpSpPr>
        <p:grpSp>
          <p:nvGrpSpPr>
            <p:cNvPr id="32" name="Group 31"/>
            <p:cNvGrpSpPr/>
            <p:nvPr/>
          </p:nvGrpSpPr>
          <p:grpSpPr>
            <a:xfrm>
              <a:off x="6233935" y="1309403"/>
              <a:ext cx="2538544" cy="2538544"/>
              <a:chOff x="6233935" y="1309403"/>
              <a:chExt cx="2538544" cy="2538544"/>
            </a:xfrm>
          </p:grpSpPr>
          <p:pic>
            <p:nvPicPr>
              <p:cNvPr id="34" name="Picture 33"/>
              <p:cNvPicPr>
                <a:picLocks noChangeAspect="1"/>
              </p:cNvPicPr>
              <p:nvPr/>
            </p:nvPicPr>
            <p:blipFill>
              <a:blip r:embed="rId11"/>
              <a:stretch>
                <a:fillRect/>
              </a:stretch>
            </p:blipFill>
            <p:spPr>
              <a:xfrm>
                <a:off x="6233935" y="1309403"/>
                <a:ext cx="2538544" cy="2538544"/>
              </a:xfrm>
              <a:prstGeom prst="rect">
                <a:avLst/>
              </a:prstGeom>
            </p:spPr>
          </p:pic>
          <p:pic>
            <p:nvPicPr>
              <p:cNvPr id="36" name="Picture 35" descr="TP_tmp.png"/>
              <p:cNvPicPr>
                <a:picLocks noChangeAspect="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8130102" y="1446588"/>
                <a:ext cx="330200" cy="279400"/>
              </a:xfrm>
              <a:prstGeom prst="rect">
                <a:avLst/>
              </a:prstGeom>
            </p:spPr>
          </p:pic>
        </p:grpSp>
        <p:sp>
          <p:nvSpPr>
            <p:cNvPr id="33" name="TextBox 32"/>
            <p:cNvSpPr txBox="1"/>
            <p:nvPr/>
          </p:nvSpPr>
          <p:spPr>
            <a:xfrm>
              <a:off x="7268816" y="1725988"/>
              <a:ext cx="1476880" cy="369332"/>
            </a:xfrm>
            <a:prstGeom prst="rect">
              <a:avLst/>
            </a:prstGeom>
            <a:noFill/>
          </p:spPr>
          <p:txBody>
            <a:bodyPr wrap="square" rtlCol="0">
              <a:spAutoFit/>
            </a:bodyPr>
            <a:lstStyle/>
            <a:p>
              <a:r>
                <a:rPr lang="en-US" dirty="0" smtClean="0"/>
                <a:t>90.8% sparse</a:t>
              </a:r>
              <a:endParaRPr lang="en-US" dirty="0"/>
            </a:p>
          </p:txBody>
        </p:sp>
      </p:grpSp>
      <p:grpSp>
        <p:nvGrpSpPr>
          <p:cNvPr id="37" name="Group 36"/>
          <p:cNvGrpSpPr/>
          <p:nvPr/>
        </p:nvGrpSpPr>
        <p:grpSpPr>
          <a:xfrm>
            <a:off x="6233935" y="3970524"/>
            <a:ext cx="2538544" cy="2787987"/>
            <a:chOff x="6233935" y="3970524"/>
            <a:chExt cx="2538544" cy="2787987"/>
          </a:xfrm>
        </p:grpSpPr>
        <p:grpSp>
          <p:nvGrpSpPr>
            <p:cNvPr id="38" name="Group 37"/>
            <p:cNvGrpSpPr/>
            <p:nvPr/>
          </p:nvGrpSpPr>
          <p:grpSpPr>
            <a:xfrm>
              <a:off x="6233935" y="3970524"/>
              <a:ext cx="2538544" cy="2538544"/>
              <a:chOff x="6233935" y="3970524"/>
              <a:chExt cx="2538544" cy="2538544"/>
            </a:xfrm>
          </p:grpSpPr>
          <p:grpSp>
            <p:nvGrpSpPr>
              <p:cNvPr id="40" name="Group 39"/>
              <p:cNvGrpSpPr/>
              <p:nvPr/>
            </p:nvGrpSpPr>
            <p:grpSpPr>
              <a:xfrm>
                <a:off x="6233935" y="3970524"/>
                <a:ext cx="2538544" cy="2538544"/>
                <a:chOff x="6233935" y="3970524"/>
                <a:chExt cx="2538544" cy="2538544"/>
              </a:xfrm>
            </p:grpSpPr>
            <p:pic>
              <p:nvPicPr>
                <p:cNvPr id="42" name="Picture 41"/>
                <p:cNvPicPr>
                  <a:picLocks noChangeAspect="1"/>
                </p:cNvPicPr>
                <p:nvPr/>
              </p:nvPicPr>
              <p:blipFill>
                <a:blip r:embed="rId13"/>
                <a:stretch>
                  <a:fillRect/>
                </a:stretch>
              </p:blipFill>
              <p:spPr>
                <a:xfrm>
                  <a:off x="6233935" y="3970524"/>
                  <a:ext cx="2538544" cy="2538544"/>
                </a:xfrm>
                <a:prstGeom prst="rect">
                  <a:avLst/>
                </a:prstGeom>
              </p:spPr>
            </p:pic>
            <p:pic>
              <p:nvPicPr>
                <p:cNvPr id="44" name="Picture 43" descr="TP_tmp.png"/>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bwMode="auto">
                <a:xfrm>
                  <a:off x="8130102" y="4140747"/>
                  <a:ext cx="482600" cy="3302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41" name="TextBox 40"/>
              <p:cNvSpPr txBox="1"/>
              <p:nvPr/>
            </p:nvSpPr>
            <p:spPr>
              <a:xfrm>
                <a:off x="7295599" y="4470947"/>
                <a:ext cx="1476880" cy="369332"/>
              </a:xfrm>
              <a:prstGeom prst="rect">
                <a:avLst/>
              </a:prstGeom>
              <a:noFill/>
            </p:spPr>
            <p:txBody>
              <a:bodyPr wrap="square" rtlCol="0">
                <a:spAutoFit/>
              </a:bodyPr>
              <a:lstStyle/>
              <a:p>
                <a:r>
                  <a:rPr lang="en-US" dirty="0" smtClean="0"/>
                  <a:t>94.5% sparse</a:t>
                </a:r>
                <a:endParaRPr lang="en-US" dirty="0"/>
              </a:p>
            </p:txBody>
          </p:sp>
        </p:grpSp>
        <p:pic>
          <p:nvPicPr>
            <p:cNvPr id="39" name="Picture 38" descr="TP_tmp.png"/>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bwMode="auto">
            <a:xfrm>
              <a:off x="6299819" y="6509068"/>
              <a:ext cx="2403728" cy="249443"/>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grpSp>
        <p:nvGrpSpPr>
          <p:cNvPr id="67" name="Group 66"/>
          <p:cNvGrpSpPr/>
          <p:nvPr/>
        </p:nvGrpSpPr>
        <p:grpSpPr bwMode="auto">
          <a:xfrm>
            <a:off x="390944" y="2517427"/>
            <a:ext cx="5119462" cy="661402"/>
            <a:chOff x="390944" y="2517427"/>
            <a:chExt cx="5119462" cy="661402"/>
          </a:xfrm>
        </p:grpSpPr>
        <p:sp>
          <p:nvSpPr>
            <p:cNvPr id="47" name="TextBox 46"/>
            <p:cNvSpPr txBox="1"/>
            <p:nvPr/>
          </p:nvSpPr>
          <p:spPr bwMode="auto">
            <a:xfrm>
              <a:off x="390944" y="2517427"/>
              <a:ext cx="5119462" cy="646331"/>
            </a:xfrm>
            <a:prstGeom prst="rect">
              <a:avLst/>
            </a:prstGeom>
            <a:noFill/>
          </p:spPr>
          <p:txBody>
            <a:bodyPr wrap="square" rtlCol="0">
              <a:spAutoFit/>
            </a:bodyPr>
            <a:lstStyle/>
            <a:p>
              <a:r>
                <a:rPr lang="en-US" dirty="0" smtClean="0"/>
                <a:t>Covariance between any two test points requires a matrix-vector multiplication in                 time:</a:t>
              </a:r>
              <a:endParaRPr lang="en-US" dirty="0"/>
            </a:p>
          </p:txBody>
        </p:sp>
        <p:pic>
          <p:nvPicPr>
            <p:cNvPr id="65" name="Picture 64" descr="TP_tmp.png"/>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bwMode="auto">
            <a:xfrm>
              <a:off x="3350181" y="2845001"/>
              <a:ext cx="778933" cy="333828"/>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pic>
        <p:nvPicPr>
          <p:cNvPr id="68" name="Picture 67" descr="TP_tmp.png"/>
          <p:cNvPicPr>
            <a:picLocks noChangeAspect="1"/>
          </p:cNvPicPr>
          <p:nvPr>
            <p:custDataLst>
              <p:tags r:id="rId2"/>
            </p:custDataLst>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25131" y="3297965"/>
            <a:ext cx="3429000" cy="3556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sp>
        <p:nvSpPr>
          <p:cNvPr id="54" name="TextBox 53"/>
          <p:cNvSpPr txBox="1"/>
          <p:nvPr/>
        </p:nvSpPr>
        <p:spPr>
          <a:xfrm>
            <a:off x="399390" y="4400325"/>
            <a:ext cx="4674291" cy="646331"/>
          </a:xfrm>
          <a:prstGeom prst="rect">
            <a:avLst/>
          </a:prstGeom>
          <a:noFill/>
        </p:spPr>
        <p:txBody>
          <a:bodyPr wrap="square" rtlCol="0">
            <a:spAutoFit/>
          </a:bodyPr>
          <a:lstStyle/>
          <a:p>
            <a:r>
              <a:rPr lang="en-US" b="1" dirty="0" smtClean="0"/>
              <a:t>Idea 1</a:t>
            </a:r>
            <a:r>
              <a:rPr lang="en-US" dirty="0" smtClean="0"/>
              <a:t>: use sparse matrix multiplication. </a:t>
            </a:r>
            <a:endParaRPr lang="en-US" b="1" dirty="0" smtClean="0"/>
          </a:p>
          <a:p>
            <a:endParaRPr lang="en-US" dirty="0" smtClean="0"/>
          </a:p>
        </p:txBody>
      </p:sp>
      <p:grpSp>
        <p:nvGrpSpPr>
          <p:cNvPr id="64" name="Group 63"/>
          <p:cNvGrpSpPr/>
          <p:nvPr/>
        </p:nvGrpSpPr>
        <p:grpSpPr bwMode="auto">
          <a:xfrm>
            <a:off x="388101" y="5223891"/>
            <a:ext cx="5122305" cy="369332"/>
            <a:chOff x="388101" y="5223891"/>
            <a:chExt cx="5122305" cy="369332"/>
          </a:xfrm>
        </p:grpSpPr>
        <p:sp>
          <p:nvSpPr>
            <p:cNvPr id="14" name="TextBox 13"/>
            <p:cNvSpPr txBox="1"/>
            <p:nvPr/>
          </p:nvSpPr>
          <p:spPr bwMode="auto">
            <a:xfrm>
              <a:off x="388101" y="5223891"/>
              <a:ext cx="5122305" cy="369332"/>
            </a:xfrm>
            <a:prstGeom prst="rect">
              <a:avLst/>
            </a:prstGeom>
            <a:noFill/>
          </p:spPr>
          <p:txBody>
            <a:bodyPr wrap="square" rtlCol="0">
              <a:spAutoFit/>
            </a:bodyPr>
            <a:lstStyle/>
            <a:p>
              <a:r>
                <a:rPr lang="en-US" b="1" dirty="0"/>
                <a:t>This is still            </a:t>
              </a:r>
              <a:r>
                <a:rPr lang="en-US" b="1" dirty="0" smtClean="0"/>
                <a:t> ! </a:t>
              </a:r>
              <a:endParaRPr lang="en-US" dirty="0"/>
            </a:p>
          </p:txBody>
        </p:sp>
        <p:pic>
          <p:nvPicPr>
            <p:cNvPr id="24" name="Picture 23" descr="TP_tmp.png"/>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bwMode="auto">
            <a:xfrm>
              <a:off x="1528195" y="5294446"/>
              <a:ext cx="610946" cy="280017"/>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21" name="TextBox 20"/>
          <p:cNvSpPr txBox="1"/>
          <p:nvPr/>
        </p:nvSpPr>
        <p:spPr>
          <a:xfrm>
            <a:off x="388101" y="180080"/>
            <a:ext cx="6917934" cy="461665"/>
          </a:xfrm>
          <a:prstGeom prst="rect">
            <a:avLst/>
          </a:prstGeom>
          <a:noFill/>
        </p:spPr>
        <p:txBody>
          <a:bodyPr wrap="square" rtlCol="0">
            <a:spAutoFit/>
          </a:bodyPr>
          <a:lstStyle/>
          <a:p>
            <a:r>
              <a:rPr lang="en-US" sz="2400" b="1" dirty="0" smtClean="0"/>
              <a:t>Fast GP Posteriors: Exploiting Locality</a:t>
            </a:r>
            <a:endParaRPr lang="en-US" sz="2400" b="1" dirty="0"/>
          </a:p>
        </p:txBody>
      </p:sp>
      <p:grpSp>
        <p:nvGrpSpPr>
          <p:cNvPr id="23" name="Group 22"/>
          <p:cNvGrpSpPr/>
          <p:nvPr/>
        </p:nvGrpSpPr>
        <p:grpSpPr>
          <a:xfrm>
            <a:off x="6543849" y="1279104"/>
            <a:ext cx="2571205" cy="2344516"/>
            <a:chOff x="6543849" y="1446588"/>
            <a:chExt cx="2571205" cy="2344516"/>
          </a:xfrm>
        </p:grpSpPr>
        <p:pic>
          <p:nvPicPr>
            <p:cNvPr id="16" name="Picture 15"/>
            <p:cNvPicPr>
              <a:picLocks noChangeAspect="1"/>
            </p:cNvPicPr>
            <p:nvPr/>
          </p:nvPicPr>
          <p:blipFill>
            <a:blip r:embed="rId19"/>
            <a:stretch>
              <a:fillRect/>
            </a:stretch>
          </p:blipFill>
          <p:spPr>
            <a:xfrm>
              <a:off x="6543849" y="1446588"/>
              <a:ext cx="2571205" cy="1730093"/>
            </a:xfrm>
            <a:prstGeom prst="rect">
              <a:avLst/>
            </a:prstGeom>
          </p:spPr>
        </p:pic>
        <p:sp>
          <p:nvSpPr>
            <p:cNvPr id="20" name="TextBox 19"/>
            <p:cNvSpPr txBox="1"/>
            <p:nvPr/>
          </p:nvSpPr>
          <p:spPr>
            <a:xfrm>
              <a:off x="6882701" y="3144773"/>
              <a:ext cx="2132216" cy="646331"/>
            </a:xfrm>
            <a:prstGeom prst="rect">
              <a:avLst/>
            </a:prstGeom>
            <a:noFill/>
          </p:spPr>
          <p:txBody>
            <a:bodyPr wrap="square" rtlCol="0">
              <a:spAutoFit/>
            </a:bodyPr>
            <a:lstStyle/>
            <a:p>
              <a:r>
                <a:rPr lang="en-US" dirty="0" smtClean="0"/>
                <a:t>Gaussian kernel,</a:t>
              </a:r>
            </a:p>
            <a:p>
              <a:r>
                <a:rPr lang="en-US" dirty="0" err="1"/>
                <a:t>l</a:t>
              </a:r>
              <a:r>
                <a:rPr lang="en-US" dirty="0" err="1" smtClean="0"/>
                <a:t>engthscale</a:t>
              </a:r>
              <a:r>
                <a:rPr lang="en-US" dirty="0" smtClean="0"/>
                <a:t> = 10km</a:t>
              </a:r>
              <a:endParaRPr lang="en-US" dirty="0"/>
            </a:p>
          </p:txBody>
        </p:sp>
      </p:grpSp>
      <p:grpSp>
        <p:nvGrpSpPr>
          <p:cNvPr id="22" name="Group 21"/>
          <p:cNvGrpSpPr/>
          <p:nvPr/>
        </p:nvGrpSpPr>
        <p:grpSpPr>
          <a:xfrm>
            <a:off x="6576850" y="4224156"/>
            <a:ext cx="2566113" cy="2411752"/>
            <a:chOff x="6548940" y="4140414"/>
            <a:chExt cx="2566113" cy="2411752"/>
          </a:xfrm>
        </p:grpSpPr>
        <p:pic>
          <p:nvPicPr>
            <p:cNvPr id="19" name="Picture 18"/>
            <p:cNvPicPr>
              <a:picLocks noChangeAspect="1"/>
            </p:cNvPicPr>
            <p:nvPr/>
          </p:nvPicPr>
          <p:blipFill>
            <a:blip r:embed="rId20"/>
            <a:stretch>
              <a:fillRect/>
            </a:stretch>
          </p:blipFill>
          <p:spPr>
            <a:xfrm>
              <a:off x="6548940" y="4140414"/>
              <a:ext cx="2566113" cy="1726666"/>
            </a:xfrm>
            <a:prstGeom prst="rect">
              <a:avLst/>
            </a:prstGeom>
          </p:spPr>
        </p:pic>
        <p:sp>
          <p:nvSpPr>
            <p:cNvPr id="63" name="TextBox 62"/>
            <p:cNvSpPr txBox="1"/>
            <p:nvPr/>
          </p:nvSpPr>
          <p:spPr>
            <a:xfrm>
              <a:off x="6785147" y="5905835"/>
              <a:ext cx="2132216" cy="646331"/>
            </a:xfrm>
            <a:prstGeom prst="rect">
              <a:avLst/>
            </a:prstGeom>
            <a:noFill/>
          </p:spPr>
          <p:txBody>
            <a:bodyPr wrap="square" rtlCol="0">
              <a:spAutoFit/>
            </a:bodyPr>
            <a:lstStyle/>
            <a:p>
              <a:r>
                <a:rPr lang="en-US" dirty="0" smtClean="0"/>
                <a:t>Gaussian kernel,</a:t>
              </a:r>
            </a:p>
            <a:p>
              <a:r>
                <a:rPr lang="en-US" dirty="0" err="1"/>
                <a:t>l</a:t>
              </a:r>
              <a:r>
                <a:rPr lang="en-US" dirty="0" err="1" smtClean="0"/>
                <a:t>engthscale</a:t>
              </a:r>
              <a:r>
                <a:rPr lang="en-US" dirty="0" smtClean="0"/>
                <a:t> = 50km</a:t>
              </a:r>
              <a:endParaRPr lang="en-US" dirty="0"/>
            </a:p>
          </p:txBody>
        </p:sp>
      </p:grpSp>
      <p:sp>
        <p:nvSpPr>
          <p:cNvPr id="69" name="TextBox 68"/>
          <p:cNvSpPr txBox="1"/>
          <p:nvPr/>
        </p:nvSpPr>
        <p:spPr>
          <a:xfrm>
            <a:off x="399390" y="5676944"/>
            <a:ext cx="5235448" cy="646331"/>
          </a:xfrm>
          <a:prstGeom prst="rect">
            <a:avLst/>
          </a:prstGeom>
          <a:noFill/>
        </p:spPr>
        <p:txBody>
          <a:bodyPr wrap="square" rtlCol="0">
            <a:spAutoFit/>
          </a:bodyPr>
          <a:lstStyle/>
          <a:p>
            <a:r>
              <a:rPr lang="en-US" b="1" dirty="0"/>
              <a:t>Can we do better?</a:t>
            </a:r>
          </a:p>
          <a:p>
            <a:endParaRPr lang="en-US" dirty="0"/>
          </a:p>
        </p:txBody>
      </p:sp>
    </p:spTree>
    <p:custDataLst>
      <p:tags r:id="rId1"/>
    </p:custDataLst>
    <p:extLst>
      <p:ext uri="{BB962C8B-B14F-4D97-AF65-F5344CB8AC3E}">
        <p14:creationId xmlns:p14="http://schemas.microsoft.com/office/powerpoint/2010/main" val="1240861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nodeType="clickEffect">
                                  <p:stCondLst>
                                    <p:cond delay="0"/>
                                  </p:stCondLst>
                                  <p:childTnLst>
                                    <p:animEffect transition="out" filter="dissolv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9" presetClass="exit" presetSubtype="0" fill="hold" nodeType="withEffect">
                                  <p:stCondLst>
                                    <p:cond delay="0"/>
                                  </p:stCondLst>
                                  <p:childTnLst>
                                    <p:animEffect transition="out" filter="dissolv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43"/>
                                        </p:tgtEl>
                                      </p:cBhvr>
                                    </p:animEffect>
                                    <p:set>
                                      <p:cBhvr>
                                        <p:cTn id="38" dur="1" fill="hold">
                                          <p:stCondLst>
                                            <p:cond delay="499"/>
                                          </p:stCondLst>
                                        </p:cTn>
                                        <p:tgtEl>
                                          <p:spTgt spid="4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9"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6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4" grpId="0"/>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40003" t="15867" r="468" b="54845"/>
          <a:stretch/>
        </p:blipFill>
        <p:spPr>
          <a:xfrm>
            <a:off x="2206625" y="5191125"/>
            <a:ext cx="5191126" cy="1317626"/>
          </a:xfrm>
          <a:prstGeom prst="rect">
            <a:avLst/>
          </a:prstGeom>
        </p:spPr>
      </p:pic>
      <p:cxnSp>
        <p:nvCxnSpPr>
          <p:cNvPr id="7" name="Straight Arrow Connector 6"/>
          <p:cNvCxnSpPr/>
          <p:nvPr/>
        </p:nvCxnSpPr>
        <p:spPr>
          <a:xfrm>
            <a:off x="4619625" y="4175125"/>
            <a:ext cx="0" cy="825500"/>
          </a:xfrm>
          <a:prstGeom prst="straightConnector1">
            <a:avLst/>
          </a:prstGeom>
          <a:ln w="7620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46625" y="4270375"/>
            <a:ext cx="2365375" cy="523220"/>
          </a:xfrm>
          <a:prstGeom prst="rect">
            <a:avLst/>
          </a:prstGeom>
          <a:noFill/>
        </p:spPr>
        <p:txBody>
          <a:bodyPr wrap="square" rtlCol="0">
            <a:spAutoFit/>
          </a:bodyPr>
          <a:lstStyle/>
          <a:p>
            <a:r>
              <a:rPr lang="en-US" sz="2800" dirty="0" smtClean="0"/>
              <a:t>???</a:t>
            </a:r>
            <a:endParaRPr lang="en-US" sz="2800" dirty="0"/>
          </a:p>
        </p:txBody>
      </p:sp>
      <p:pic>
        <p:nvPicPr>
          <p:cNvPr id="9" name="Picture 8" descr="dprk_P_templates.png"/>
          <p:cNvPicPr>
            <a:picLocks/>
          </p:cNvPicPr>
          <p:nvPr/>
        </p:nvPicPr>
        <p:blipFill>
          <a:blip r:embed="rId3">
            <a:extLst>
              <a:ext uri="{28A0092B-C50C-407E-A947-70E740481C1C}">
                <a14:useLocalDpi xmlns:a14="http://schemas.microsoft.com/office/drawing/2010/main" val="0"/>
              </a:ext>
            </a:extLst>
          </a:blip>
          <a:stretch>
            <a:fillRect/>
          </a:stretch>
        </p:blipFill>
        <p:spPr>
          <a:xfrm>
            <a:off x="0" y="211664"/>
            <a:ext cx="9065054" cy="3918945"/>
          </a:xfrm>
          <a:prstGeom prst="rect">
            <a:avLst/>
          </a:prstGeom>
        </p:spPr>
      </p:pic>
      <p:sp>
        <p:nvSpPr>
          <p:cNvPr id="11" name="TextBox 10"/>
          <p:cNvSpPr txBox="1"/>
          <p:nvPr/>
        </p:nvSpPr>
        <p:spPr>
          <a:xfrm>
            <a:off x="8238065" y="4005072"/>
            <a:ext cx="990599" cy="646331"/>
          </a:xfrm>
          <a:prstGeom prst="rect">
            <a:avLst/>
          </a:prstGeom>
          <a:noFill/>
        </p:spPr>
        <p:txBody>
          <a:bodyPr wrap="square" rtlCol="0">
            <a:spAutoFit/>
          </a:bodyPr>
          <a:lstStyle/>
          <a:p>
            <a:r>
              <a:rPr lang="en-US" dirty="0" smtClean="0"/>
              <a:t>T = 30 minutes</a:t>
            </a:r>
            <a:endParaRPr lang="en-US" dirty="0"/>
          </a:p>
        </p:txBody>
      </p:sp>
      <p:sp>
        <p:nvSpPr>
          <p:cNvPr id="12" name="TextBox 11"/>
          <p:cNvSpPr txBox="1"/>
          <p:nvPr/>
        </p:nvSpPr>
        <p:spPr>
          <a:xfrm>
            <a:off x="282220" y="4007557"/>
            <a:ext cx="2963336" cy="646331"/>
          </a:xfrm>
          <a:prstGeom prst="rect">
            <a:avLst/>
          </a:prstGeom>
          <a:noFill/>
        </p:spPr>
        <p:txBody>
          <a:bodyPr wrap="square" rtlCol="0">
            <a:spAutoFit/>
          </a:bodyPr>
          <a:lstStyle/>
          <a:p>
            <a:r>
              <a:rPr lang="en-US" dirty="0" smtClean="0"/>
              <a:t>T = 0</a:t>
            </a:r>
          </a:p>
          <a:p>
            <a:r>
              <a:rPr lang="en-US" dirty="0" smtClean="0"/>
              <a:t>(00:54:42 UTC, 5/25/2009)</a:t>
            </a:r>
            <a:endParaRPr lang="en-US" dirty="0"/>
          </a:p>
        </p:txBody>
      </p:sp>
    </p:spTree>
    <p:extLst>
      <p:ext uri="{BB962C8B-B14F-4D97-AF65-F5344CB8AC3E}">
        <p14:creationId xmlns:p14="http://schemas.microsoft.com/office/powerpoint/2010/main" val="22781467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4"/>
          <a:stretch>
            <a:fillRect/>
          </a:stretch>
        </p:blipFill>
        <p:spPr>
          <a:xfrm>
            <a:off x="274320" y="996696"/>
            <a:ext cx="6496103" cy="5325998"/>
          </a:xfrm>
          <a:prstGeom prst="rect">
            <a:avLst/>
          </a:prstGeom>
        </p:spPr>
      </p:pic>
      <p:pic>
        <p:nvPicPr>
          <p:cNvPr id="2" name="Picture 1"/>
          <p:cNvPicPr>
            <a:picLocks noChangeAspect="1"/>
          </p:cNvPicPr>
          <p:nvPr/>
        </p:nvPicPr>
        <p:blipFill>
          <a:blip r:embed="rId5"/>
          <a:stretch>
            <a:fillRect/>
          </a:stretch>
        </p:blipFill>
        <p:spPr>
          <a:xfrm>
            <a:off x="274320" y="996696"/>
            <a:ext cx="6490994" cy="5321808"/>
          </a:xfrm>
          <a:prstGeom prst="rect">
            <a:avLst/>
          </a:prstGeom>
        </p:spPr>
      </p:pic>
      <p:pic>
        <p:nvPicPr>
          <p:cNvPr id="13" name="Picture 12"/>
          <p:cNvPicPr>
            <a:picLocks noChangeAspect="1"/>
          </p:cNvPicPr>
          <p:nvPr/>
        </p:nvPicPr>
        <p:blipFill>
          <a:blip r:embed="rId6"/>
          <a:stretch>
            <a:fillRect/>
          </a:stretch>
        </p:blipFill>
        <p:spPr>
          <a:xfrm>
            <a:off x="274320" y="996696"/>
            <a:ext cx="6490994" cy="5321808"/>
          </a:xfrm>
          <a:prstGeom prst="rect">
            <a:avLst/>
          </a:prstGeom>
        </p:spPr>
      </p:pic>
      <p:pic>
        <p:nvPicPr>
          <p:cNvPr id="14" name="Picture 13"/>
          <p:cNvPicPr>
            <a:picLocks noChangeAspect="1"/>
          </p:cNvPicPr>
          <p:nvPr/>
        </p:nvPicPr>
        <p:blipFill>
          <a:blip r:embed="rId7"/>
          <a:stretch>
            <a:fillRect/>
          </a:stretch>
        </p:blipFill>
        <p:spPr>
          <a:xfrm>
            <a:off x="274958" y="996696"/>
            <a:ext cx="6490994" cy="5321808"/>
          </a:xfrm>
          <a:prstGeom prst="rect">
            <a:avLst/>
          </a:prstGeom>
        </p:spPr>
      </p:pic>
      <p:pic>
        <p:nvPicPr>
          <p:cNvPr id="10" name="Picture 9"/>
          <p:cNvPicPr>
            <a:picLocks noChangeAspect="1"/>
          </p:cNvPicPr>
          <p:nvPr/>
        </p:nvPicPr>
        <p:blipFill>
          <a:blip r:embed="rId4">
            <a:alphaModFix amt="10000"/>
          </a:blip>
          <a:stretch>
            <a:fillRect/>
          </a:stretch>
        </p:blipFill>
        <p:spPr>
          <a:xfrm>
            <a:off x="274958" y="995147"/>
            <a:ext cx="6496103" cy="5325998"/>
          </a:xfrm>
          <a:prstGeom prst="rect">
            <a:avLst/>
          </a:prstGeom>
        </p:spPr>
      </p:pic>
      <p:sp>
        <p:nvSpPr>
          <p:cNvPr id="21" name="TextBox 20"/>
          <p:cNvSpPr txBox="1"/>
          <p:nvPr/>
        </p:nvSpPr>
        <p:spPr>
          <a:xfrm>
            <a:off x="388101" y="180080"/>
            <a:ext cx="6917934" cy="461665"/>
          </a:xfrm>
          <a:prstGeom prst="rect">
            <a:avLst/>
          </a:prstGeom>
          <a:noFill/>
        </p:spPr>
        <p:txBody>
          <a:bodyPr wrap="square" rtlCol="0">
            <a:spAutoFit/>
          </a:bodyPr>
          <a:lstStyle/>
          <a:p>
            <a:r>
              <a:rPr lang="en-US" sz="2400" b="1" dirty="0" smtClean="0"/>
              <a:t>Cover Tree</a:t>
            </a:r>
            <a:endParaRPr lang="en-US" sz="2400" b="1" dirty="0"/>
          </a:p>
        </p:txBody>
      </p:sp>
      <p:pic>
        <p:nvPicPr>
          <p:cNvPr id="9" name="Picture 8"/>
          <p:cNvPicPr>
            <a:picLocks noChangeAspect="1"/>
          </p:cNvPicPr>
          <p:nvPr/>
        </p:nvPicPr>
        <p:blipFill>
          <a:blip r:embed="rId8"/>
          <a:stretch>
            <a:fillRect/>
          </a:stretch>
        </p:blipFill>
        <p:spPr>
          <a:xfrm>
            <a:off x="274320" y="996696"/>
            <a:ext cx="6490994" cy="5321808"/>
          </a:xfrm>
          <a:prstGeom prst="rect">
            <a:avLst/>
          </a:prstGeom>
        </p:spPr>
      </p:pic>
      <p:pic>
        <p:nvPicPr>
          <p:cNvPr id="11" name="Picture 10"/>
          <p:cNvPicPr>
            <a:picLocks noChangeAspect="1"/>
          </p:cNvPicPr>
          <p:nvPr/>
        </p:nvPicPr>
        <p:blipFill>
          <a:blip r:embed="rId9"/>
          <a:stretch>
            <a:fillRect/>
          </a:stretch>
        </p:blipFill>
        <p:spPr>
          <a:xfrm>
            <a:off x="274320" y="996696"/>
            <a:ext cx="6490994" cy="5321808"/>
          </a:xfrm>
          <a:prstGeom prst="rect">
            <a:avLst/>
          </a:prstGeom>
        </p:spPr>
      </p:pic>
      <p:pic>
        <p:nvPicPr>
          <p:cNvPr id="15" name="Picture 14"/>
          <p:cNvPicPr>
            <a:picLocks noChangeAspect="1"/>
          </p:cNvPicPr>
          <p:nvPr/>
        </p:nvPicPr>
        <p:blipFill>
          <a:blip r:embed="rId10"/>
          <a:stretch>
            <a:fillRect/>
          </a:stretch>
        </p:blipFill>
        <p:spPr>
          <a:xfrm>
            <a:off x="274320" y="996696"/>
            <a:ext cx="6490993" cy="5321808"/>
          </a:xfrm>
          <a:prstGeom prst="rect">
            <a:avLst/>
          </a:prstGeom>
        </p:spPr>
      </p:pic>
      <p:pic>
        <p:nvPicPr>
          <p:cNvPr id="16" name="Picture 15"/>
          <p:cNvPicPr>
            <a:picLocks noChangeAspect="1"/>
          </p:cNvPicPr>
          <p:nvPr/>
        </p:nvPicPr>
        <p:blipFill>
          <a:blip r:embed="rId11"/>
          <a:stretch>
            <a:fillRect/>
          </a:stretch>
        </p:blipFill>
        <p:spPr>
          <a:xfrm>
            <a:off x="274320" y="996696"/>
            <a:ext cx="6490993" cy="5321808"/>
          </a:xfrm>
          <a:prstGeom prst="rect">
            <a:avLst/>
          </a:prstGeom>
        </p:spPr>
      </p:pic>
      <p:pic>
        <p:nvPicPr>
          <p:cNvPr id="17" name="Picture 16"/>
          <p:cNvPicPr>
            <a:picLocks noChangeAspect="1"/>
          </p:cNvPicPr>
          <p:nvPr/>
        </p:nvPicPr>
        <p:blipFill>
          <a:blip r:embed="rId12"/>
          <a:stretch>
            <a:fillRect/>
          </a:stretch>
        </p:blipFill>
        <p:spPr>
          <a:xfrm>
            <a:off x="274320" y="996696"/>
            <a:ext cx="6490993" cy="5321808"/>
          </a:xfrm>
          <a:prstGeom prst="rect">
            <a:avLst/>
          </a:prstGeom>
        </p:spPr>
      </p:pic>
      <p:pic>
        <p:nvPicPr>
          <p:cNvPr id="18" name="Picture 17"/>
          <p:cNvPicPr>
            <a:picLocks noChangeAspect="1"/>
          </p:cNvPicPr>
          <p:nvPr/>
        </p:nvPicPr>
        <p:blipFill>
          <a:blip r:embed="rId13"/>
          <a:stretch>
            <a:fillRect/>
          </a:stretch>
        </p:blipFill>
        <p:spPr>
          <a:xfrm>
            <a:off x="274320" y="996696"/>
            <a:ext cx="6490993" cy="5321808"/>
          </a:xfrm>
          <a:prstGeom prst="rect">
            <a:avLst/>
          </a:prstGeom>
        </p:spPr>
      </p:pic>
      <p:pic>
        <p:nvPicPr>
          <p:cNvPr id="19" name="Picture 18"/>
          <p:cNvPicPr>
            <a:picLocks noChangeAspect="1"/>
          </p:cNvPicPr>
          <p:nvPr/>
        </p:nvPicPr>
        <p:blipFill>
          <a:blip r:embed="rId14"/>
          <a:stretch>
            <a:fillRect/>
          </a:stretch>
        </p:blipFill>
        <p:spPr>
          <a:xfrm>
            <a:off x="274320" y="996696"/>
            <a:ext cx="6490993" cy="5321808"/>
          </a:xfrm>
          <a:prstGeom prst="rect">
            <a:avLst/>
          </a:prstGeom>
        </p:spPr>
      </p:pic>
      <p:sp>
        <p:nvSpPr>
          <p:cNvPr id="20" name="TextBox 19"/>
          <p:cNvSpPr txBox="1"/>
          <p:nvPr/>
        </p:nvSpPr>
        <p:spPr>
          <a:xfrm>
            <a:off x="6585906" y="996696"/>
            <a:ext cx="2558094" cy="2308324"/>
          </a:xfrm>
          <a:prstGeom prst="rect">
            <a:avLst/>
          </a:prstGeom>
          <a:noFill/>
        </p:spPr>
        <p:txBody>
          <a:bodyPr wrap="square" rtlCol="0">
            <a:spAutoFit/>
          </a:bodyPr>
          <a:lstStyle/>
          <a:p>
            <a:r>
              <a:rPr lang="en-US" b="1" dirty="0"/>
              <a:t>N</a:t>
            </a:r>
            <a:r>
              <a:rPr lang="en-US" b="1" dirty="0" smtClean="0"/>
              <a:t>ested balls cover the training set.</a:t>
            </a:r>
          </a:p>
          <a:p>
            <a:endParaRPr lang="en-US" b="1" dirty="0"/>
          </a:p>
          <a:p>
            <a:r>
              <a:rPr lang="en-US" b="1" dirty="0" smtClean="0"/>
              <a:t>Nodes at upper levels contain many points.</a:t>
            </a:r>
          </a:p>
          <a:p>
            <a:endParaRPr lang="en-US" b="1" dirty="0"/>
          </a:p>
          <a:p>
            <a:r>
              <a:rPr lang="en-US" b="1" dirty="0" smtClean="0"/>
              <a:t>Each leaf corresponds to a single training point.</a:t>
            </a:r>
            <a:endParaRPr lang="en-US" b="1" dirty="0"/>
          </a:p>
        </p:txBody>
      </p:sp>
    </p:spTree>
    <p:custDataLst>
      <p:tags r:id="rId1"/>
    </p:custDataLst>
    <p:extLst>
      <p:ext uri="{BB962C8B-B14F-4D97-AF65-F5344CB8AC3E}">
        <p14:creationId xmlns:p14="http://schemas.microsoft.com/office/powerpoint/2010/main" val="28423611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dissolve">
                                      <p:cBhvr>
                                        <p:cTn id="15" dur="500"/>
                                        <p:tgtEl>
                                          <p:spTgt spid="43"/>
                                        </p:tgtEl>
                                      </p:cBhvr>
                                    </p:animEffec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9" presetClass="entr" presetSubtype="0" fill="hold"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9" presetClass="entr" presetSubtype="0" fill="hold" nodeType="withEffect">
                                  <p:stCondLst>
                                    <p:cond delay="0"/>
                                  </p:stCondLst>
                                  <p:childTnLst>
                                    <p:set>
                                      <p:cBhvr>
                                        <p:cTn id="28" dur="1" fill="hold">
                                          <p:stCondLst>
                                            <p:cond delay="0"/>
                                          </p:stCondLst>
                                        </p:cTn>
                                        <p:tgtEl>
                                          <p:spTgt spid="20">
                                            <p:txEl>
                                              <p:pRg st="2" end="2"/>
                                            </p:txEl>
                                          </p:spTgt>
                                        </p:tgtEl>
                                        <p:attrNameLst>
                                          <p:attrName>style.visibility</p:attrName>
                                        </p:attrNameLst>
                                      </p:cBhvr>
                                      <p:to>
                                        <p:strVal val="visible"/>
                                      </p:to>
                                    </p:set>
                                    <p:animEffect transition="in" filter="dissolve">
                                      <p:cBhvr>
                                        <p:cTn id="29" dur="500"/>
                                        <p:tgtEl>
                                          <p:spTgt spid="20">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1"/>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9" presetClass="entr" presetSubtype="0" fill="hold" nodeType="withEffect">
                                  <p:stCondLst>
                                    <p:cond delay="0"/>
                                  </p:stCondLst>
                                  <p:childTnLst>
                                    <p:set>
                                      <p:cBhvr>
                                        <p:cTn id="41" dur="1" fill="hold">
                                          <p:stCondLst>
                                            <p:cond delay="0"/>
                                          </p:stCondLst>
                                        </p:cTn>
                                        <p:tgtEl>
                                          <p:spTgt spid="20">
                                            <p:txEl>
                                              <p:pRg st="4" end="4"/>
                                            </p:txEl>
                                          </p:spTgt>
                                        </p:tgtEl>
                                        <p:attrNameLst>
                                          <p:attrName>style.visibility</p:attrName>
                                        </p:attrNameLst>
                                      </p:cBhvr>
                                      <p:to>
                                        <p:strVal val="visible"/>
                                      </p:to>
                                    </p:set>
                                    <p:animEffect transition="in" filter="dissolve">
                                      <p:cBhvr>
                                        <p:cTn id="42" dur="500"/>
                                        <p:tgtEl>
                                          <p:spTgt spid="20">
                                            <p:txEl>
                                              <p:pRg st="4" end="4"/>
                                            </p:txEl>
                                          </p:spTgt>
                                        </p:tgtEl>
                                      </p:cBhvr>
                                    </p:animEffec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7">
            <a:alphaModFix amt="10000"/>
          </a:blip>
          <a:stretch>
            <a:fillRect/>
          </a:stretch>
        </p:blipFill>
        <p:spPr>
          <a:xfrm>
            <a:off x="274320" y="996696"/>
            <a:ext cx="6496103" cy="5325998"/>
          </a:xfrm>
          <a:prstGeom prst="rect">
            <a:avLst/>
          </a:prstGeom>
        </p:spPr>
      </p:pic>
      <p:sp>
        <p:nvSpPr>
          <p:cNvPr id="8" name="TextBox 7"/>
          <p:cNvSpPr txBox="1"/>
          <p:nvPr/>
        </p:nvSpPr>
        <p:spPr>
          <a:xfrm>
            <a:off x="388101" y="180080"/>
            <a:ext cx="6917934" cy="461665"/>
          </a:xfrm>
          <a:prstGeom prst="rect">
            <a:avLst/>
          </a:prstGeom>
          <a:noFill/>
        </p:spPr>
        <p:txBody>
          <a:bodyPr wrap="square" rtlCol="0">
            <a:spAutoFit/>
          </a:bodyPr>
          <a:lstStyle/>
          <a:p>
            <a:r>
              <a:rPr lang="en-US" sz="2400" b="1" dirty="0" smtClean="0"/>
              <a:t>Product Trees for Fast GP Covariance</a:t>
            </a:r>
            <a:endParaRPr lang="en-US" sz="2400" b="1" dirty="0"/>
          </a:p>
        </p:txBody>
      </p:sp>
      <p:grpSp>
        <p:nvGrpSpPr>
          <p:cNvPr id="13" name="Group 12"/>
          <p:cNvGrpSpPr/>
          <p:nvPr/>
        </p:nvGrpSpPr>
        <p:grpSpPr>
          <a:xfrm>
            <a:off x="423681" y="747415"/>
            <a:ext cx="7048868" cy="1477397"/>
            <a:chOff x="388100" y="1636754"/>
            <a:chExt cx="7048868" cy="1477397"/>
          </a:xfrm>
        </p:grpSpPr>
        <p:grpSp>
          <p:nvGrpSpPr>
            <p:cNvPr id="14" name="Group 13"/>
            <p:cNvGrpSpPr/>
            <p:nvPr/>
          </p:nvGrpSpPr>
          <p:grpSpPr>
            <a:xfrm>
              <a:off x="388100" y="1636754"/>
              <a:ext cx="7048868" cy="1477397"/>
              <a:chOff x="388100" y="1636754"/>
              <a:chExt cx="7048868" cy="1477397"/>
            </a:xfrm>
          </p:grpSpPr>
          <p:sp>
            <p:nvSpPr>
              <p:cNvPr id="16" name="TextBox 15"/>
              <p:cNvSpPr txBox="1"/>
              <p:nvPr/>
            </p:nvSpPr>
            <p:spPr>
              <a:xfrm>
                <a:off x="388100" y="1636754"/>
                <a:ext cx="7048868" cy="646331"/>
              </a:xfrm>
              <a:prstGeom prst="rect">
                <a:avLst/>
              </a:prstGeom>
              <a:noFill/>
            </p:spPr>
            <p:txBody>
              <a:bodyPr wrap="square" rtlCol="0">
                <a:spAutoFit/>
              </a:bodyPr>
              <a:lstStyle/>
              <a:p>
                <a:r>
                  <a:rPr lang="en-US" dirty="0" smtClean="0"/>
                  <a:t>Posterior covariance entries can be written as a sum of            entries,</a:t>
                </a:r>
              </a:p>
              <a:p>
                <a:r>
                  <a:rPr lang="en-US" dirty="0"/>
                  <a:t>w</a:t>
                </a:r>
                <a:r>
                  <a:rPr lang="en-US" dirty="0" smtClean="0"/>
                  <a:t>eighted by a pair of kernel evaluations between test and training points:</a:t>
                </a:r>
                <a:endParaRPr lang="en-US" dirty="0"/>
              </a:p>
            </p:txBody>
          </p:sp>
          <p:pic>
            <p:nvPicPr>
              <p:cNvPr id="17" name="Picture 16" descr="TP_tmp.png"/>
              <p:cNvPicPr>
                <a:picLocks noChangeAspect="1"/>
              </p:cNvPicPr>
              <p:nvPr>
                <p:custDataLst>
                  <p:tags r:id="rId4"/>
                </p:custDataLst>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6823" y="2326751"/>
                <a:ext cx="5257800" cy="7874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pic>
          <p:nvPicPr>
            <p:cNvPr id="15" name="Picture 14" descr="TP_tmp.png"/>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bwMode="auto">
            <a:xfrm>
              <a:off x="5617241" y="1675886"/>
              <a:ext cx="482600" cy="3302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grpSp>
        <p:nvGrpSpPr>
          <p:cNvPr id="32" name="Group 31"/>
          <p:cNvGrpSpPr/>
          <p:nvPr/>
        </p:nvGrpSpPr>
        <p:grpSpPr>
          <a:xfrm>
            <a:off x="423680" y="2486235"/>
            <a:ext cx="8401171" cy="3460068"/>
            <a:chOff x="423680" y="2486235"/>
            <a:chExt cx="8401171" cy="3460068"/>
          </a:xfrm>
        </p:grpSpPr>
        <p:sp>
          <p:nvSpPr>
            <p:cNvPr id="18" name="TextBox 17"/>
            <p:cNvSpPr txBox="1"/>
            <p:nvPr/>
          </p:nvSpPr>
          <p:spPr>
            <a:xfrm>
              <a:off x="423680" y="2486235"/>
              <a:ext cx="8401171" cy="3293209"/>
            </a:xfrm>
            <a:prstGeom prst="rect">
              <a:avLst/>
            </a:prstGeom>
            <a:noFill/>
          </p:spPr>
          <p:txBody>
            <a:bodyPr wrap="square" rtlCol="0">
              <a:spAutoFit/>
            </a:bodyPr>
            <a:lstStyle/>
            <a:p>
              <a:pPr marL="342900" indent="-342900">
                <a:spcAft>
                  <a:spcPts val="1800"/>
                </a:spcAft>
                <a:buFont typeface="+mj-lt"/>
                <a:buAutoNum type="arabicPeriod"/>
              </a:pPr>
              <a:r>
                <a:rPr lang="en-US" sz="2000" b="1" dirty="0" smtClean="0"/>
                <a:t>Training time: </a:t>
              </a:r>
              <a:r>
                <a:rPr lang="en-US" b="1" dirty="0" smtClean="0">
                  <a:solidFill>
                    <a:srgbClr val="660066"/>
                  </a:solidFill>
                </a:rPr>
                <a:t>Build a cover tree </a:t>
              </a:r>
              <a:r>
                <a:rPr lang="en-US" dirty="0" smtClean="0"/>
                <a:t>on all </a:t>
              </a:r>
              <a:r>
                <a:rPr lang="en-US" b="1" dirty="0" smtClean="0"/>
                <a:t>pairs</a:t>
              </a:r>
              <a:r>
                <a:rPr lang="en-US" dirty="0" smtClean="0"/>
                <a:t> of training points. </a:t>
              </a:r>
              <a:r>
                <a:rPr lang="en-US" b="1" dirty="0" smtClean="0">
                  <a:solidFill>
                    <a:srgbClr val="008000"/>
                  </a:solidFill>
                </a:rPr>
                <a:t>Cache </a:t>
              </a:r>
              <a:r>
                <a:rPr lang="en-US" b="1" dirty="0" err="1" smtClean="0">
                  <a:solidFill>
                    <a:srgbClr val="008000"/>
                  </a:solidFill>
                </a:rPr>
                <a:t>unweighted</a:t>
              </a:r>
              <a:r>
                <a:rPr lang="en-US" b="1" dirty="0" smtClean="0">
                  <a:solidFill>
                    <a:srgbClr val="008000"/>
                  </a:solidFill>
                </a:rPr>
                <a:t> sums </a:t>
              </a:r>
              <a:r>
                <a:rPr lang="en-US" dirty="0" smtClean="0"/>
                <a:t>at each node. </a:t>
              </a:r>
            </a:p>
            <a:p>
              <a:pPr marL="342900" indent="-342900">
                <a:spcAft>
                  <a:spcPts val="1800"/>
                </a:spcAft>
                <a:buFont typeface="+mj-lt"/>
                <a:buAutoNum type="arabicPeriod"/>
              </a:pPr>
              <a:r>
                <a:rPr lang="en-US" sz="2000" b="1" dirty="0" smtClean="0">
                  <a:solidFill>
                    <a:srgbClr val="000000"/>
                  </a:solidFill>
                </a:rPr>
                <a:t>Test time: </a:t>
              </a:r>
              <a:r>
                <a:rPr lang="en-US" dirty="0" smtClean="0">
                  <a:solidFill>
                    <a:srgbClr val="000000"/>
                  </a:solidFill>
                </a:rPr>
                <a:t>Compute the weighted sum by</a:t>
              </a:r>
              <a:r>
                <a:rPr lang="en-US" b="1" dirty="0" smtClean="0">
                  <a:solidFill>
                    <a:srgbClr val="000000"/>
                  </a:solidFill>
                </a:rPr>
                <a:t> </a:t>
              </a:r>
              <a:r>
                <a:rPr lang="en-US" b="1" dirty="0" err="1" smtClean="0">
                  <a:solidFill>
                    <a:srgbClr val="660066"/>
                  </a:solidFill>
                </a:rPr>
                <a:t>recursing</a:t>
              </a:r>
              <a:r>
                <a:rPr lang="en-US" b="1" dirty="0" smtClean="0">
                  <a:solidFill>
                    <a:srgbClr val="660066"/>
                  </a:solidFill>
                </a:rPr>
                <a:t> over the tree</a:t>
              </a:r>
              <a:r>
                <a:rPr lang="en-US" dirty="0" smtClean="0"/>
                <a:t>. </a:t>
              </a:r>
            </a:p>
            <a:p>
              <a:pPr marL="800100" lvl="1" indent="-342900">
                <a:spcAft>
                  <a:spcPts val="1800"/>
                </a:spcAft>
                <a:buFont typeface="Arial"/>
                <a:buChar char="•"/>
              </a:pPr>
              <a:r>
                <a:rPr lang="en-US" dirty="0" smtClean="0"/>
                <a:t>At each node, </a:t>
              </a:r>
              <a:r>
                <a:rPr lang="en-US" b="1" dirty="0" smtClean="0">
                  <a:solidFill>
                    <a:srgbClr val="FF0000"/>
                  </a:solidFill>
                </a:rPr>
                <a:t>dynamically compute bounds on weights </a:t>
              </a:r>
              <a:r>
                <a:rPr lang="en-US" dirty="0" smtClean="0"/>
                <a:t>from the test points.</a:t>
              </a:r>
            </a:p>
            <a:p>
              <a:pPr marL="800100" lvl="1" indent="-342900">
                <a:spcAft>
                  <a:spcPts val="1800"/>
                </a:spcAft>
                <a:buFont typeface="Arial"/>
                <a:buChar char="•"/>
              </a:pPr>
              <a:r>
                <a:rPr lang="en-US" dirty="0" smtClean="0"/>
                <a:t>When upper and lower weight bounds are close, </a:t>
              </a:r>
              <a:r>
                <a:rPr lang="en-US" b="1" dirty="0" smtClean="0">
                  <a:solidFill>
                    <a:srgbClr val="0000FF"/>
                  </a:solidFill>
                </a:rPr>
                <a:t>cut off the recursion </a:t>
              </a:r>
              <a:r>
                <a:rPr lang="en-US" dirty="0" smtClean="0"/>
                <a:t>at high-level nodes, and</a:t>
              </a:r>
              <a:r>
                <a:rPr lang="en-US" b="1" dirty="0" smtClean="0"/>
                <a:t> </a:t>
              </a:r>
              <a:r>
                <a:rPr lang="en-US" b="1" dirty="0" smtClean="0">
                  <a:solidFill>
                    <a:srgbClr val="008000"/>
                  </a:solidFill>
                </a:rPr>
                <a:t>approximate </a:t>
              </a:r>
              <a:r>
                <a:rPr lang="en-US" b="1" dirty="0">
                  <a:solidFill>
                    <a:srgbClr val="008000"/>
                  </a:solidFill>
                </a:rPr>
                <a:t>the </a:t>
              </a:r>
              <a:r>
                <a:rPr lang="en-US" b="1" dirty="0" smtClean="0">
                  <a:solidFill>
                    <a:srgbClr val="008000"/>
                  </a:solidFill>
                </a:rPr>
                <a:t>weighted sum</a:t>
              </a:r>
              <a:r>
                <a:rPr lang="en-US" b="1" dirty="0" smtClean="0"/>
                <a:t> </a:t>
              </a:r>
              <a:r>
                <a:rPr lang="en-US" dirty="0"/>
                <a:t>by the average weight times the </a:t>
              </a:r>
              <a:r>
                <a:rPr lang="en-US" dirty="0" err="1"/>
                <a:t>unweighted</a:t>
              </a:r>
              <a:r>
                <a:rPr lang="en-US" dirty="0"/>
                <a:t> sum: </a:t>
              </a:r>
            </a:p>
            <a:p>
              <a:pPr marL="342900" indent="-342900">
                <a:spcAft>
                  <a:spcPts val="1800"/>
                </a:spcAft>
                <a:buFont typeface="+mj-lt"/>
                <a:buAutoNum type="arabicPeriod"/>
              </a:pPr>
              <a:endParaRPr lang="en-US" dirty="0" smtClean="0"/>
            </a:p>
          </p:txBody>
        </p:sp>
        <p:pic>
          <p:nvPicPr>
            <p:cNvPr id="30" name="Picture 29" descr="TP_tmp.png"/>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bwMode="auto">
            <a:xfrm>
              <a:off x="1529964" y="5260503"/>
              <a:ext cx="6350000" cy="685800"/>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p:sp>
        <p:nvSpPr>
          <p:cNvPr id="31" name="TextBox 30"/>
          <p:cNvSpPr txBox="1"/>
          <p:nvPr/>
        </p:nvSpPr>
        <p:spPr>
          <a:xfrm>
            <a:off x="516584" y="5917664"/>
            <a:ext cx="8470422" cy="369332"/>
          </a:xfrm>
          <a:prstGeom prst="rect">
            <a:avLst/>
          </a:prstGeom>
          <a:noFill/>
        </p:spPr>
        <p:txBody>
          <a:bodyPr wrap="square" rtlCol="0">
            <a:spAutoFit/>
          </a:bodyPr>
          <a:lstStyle/>
          <a:p>
            <a:r>
              <a:rPr lang="en-US" b="1" dirty="0" smtClean="0"/>
              <a:t>Details (in paper)</a:t>
            </a:r>
            <a:r>
              <a:rPr lang="en-US" dirty="0" smtClean="0"/>
              <a:t>: distance metrics, weight bounds, cutoff heuristic, optimizations, etc. </a:t>
            </a:r>
            <a:endParaRPr lang="en-US" b="1" dirty="0"/>
          </a:p>
        </p:txBody>
      </p:sp>
    </p:spTree>
    <p:custDataLst>
      <p:tags r:id="rId1"/>
    </p:custDataLst>
    <p:extLst>
      <p:ext uri="{BB962C8B-B14F-4D97-AF65-F5344CB8AC3E}">
        <p14:creationId xmlns:p14="http://schemas.microsoft.com/office/powerpoint/2010/main" val="131893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alphaModFix amt="10000"/>
          </a:blip>
          <a:stretch>
            <a:fillRect/>
          </a:stretch>
        </p:blipFill>
        <p:spPr>
          <a:xfrm>
            <a:off x="274320" y="996696"/>
            <a:ext cx="6496103" cy="5325998"/>
          </a:xfrm>
          <a:prstGeom prst="rect">
            <a:avLst/>
          </a:prstGeom>
        </p:spPr>
      </p:pic>
      <p:sp>
        <p:nvSpPr>
          <p:cNvPr id="5" name="TextBox 4"/>
          <p:cNvSpPr txBox="1"/>
          <p:nvPr/>
        </p:nvSpPr>
        <p:spPr>
          <a:xfrm>
            <a:off x="388101" y="180080"/>
            <a:ext cx="8088088" cy="461665"/>
          </a:xfrm>
          <a:prstGeom prst="rect">
            <a:avLst/>
          </a:prstGeom>
          <a:noFill/>
        </p:spPr>
        <p:txBody>
          <a:bodyPr wrap="square" rtlCol="0">
            <a:spAutoFit/>
          </a:bodyPr>
          <a:lstStyle/>
          <a:p>
            <a:r>
              <a:rPr lang="en-US" sz="2400" b="1" dirty="0" smtClean="0"/>
              <a:t>Real-world example</a:t>
            </a:r>
            <a:endParaRPr lang="en-US" sz="2400" b="1" dirty="0"/>
          </a:p>
        </p:txBody>
      </p:sp>
      <p:pic>
        <p:nvPicPr>
          <p:cNvPr id="11" name="Picture 10"/>
          <p:cNvPicPr>
            <a:picLocks noChangeAspect="1"/>
          </p:cNvPicPr>
          <p:nvPr/>
        </p:nvPicPr>
        <p:blipFill>
          <a:blip r:embed="rId4"/>
          <a:stretch>
            <a:fillRect/>
          </a:stretch>
        </p:blipFill>
        <p:spPr>
          <a:xfrm>
            <a:off x="274958" y="995147"/>
            <a:ext cx="6496103" cy="5325998"/>
          </a:xfrm>
          <a:prstGeom prst="rect">
            <a:avLst/>
          </a:prstGeom>
        </p:spPr>
      </p:pic>
      <p:sp>
        <p:nvSpPr>
          <p:cNvPr id="2" name="TextBox 1"/>
          <p:cNvSpPr txBox="1"/>
          <p:nvPr/>
        </p:nvSpPr>
        <p:spPr>
          <a:xfrm>
            <a:off x="4594676" y="1646897"/>
            <a:ext cx="4549324" cy="2677656"/>
          </a:xfrm>
          <a:prstGeom prst="rect">
            <a:avLst/>
          </a:prstGeom>
          <a:noFill/>
        </p:spPr>
        <p:txBody>
          <a:bodyPr wrap="square" rtlCol="0">
            <a:spAutoFit/>
          </a:bodyPr>
          <a:lstStyle/>
          <a:p>
            <a:r>
              <a:rPr lang="en-US" sz="2400" b="1" dirty="0" smtClean="0"/>
              <a:t>GP model (Gaussian kernel, 10km) </a:t>
            </a:r>
          </a:p>
          <a:p>
            <a:r>
              <a:rPr lang="en-US" b="1" dirty="0" smtClean="0"/>
              <a:t>Posterior Variance Times</a:t>
            </a:r>
          </a:p>
          <a:p>
            <a:endParaRPr lang="en-US" dirty="0"/>
          </a:p>
          <a:p>
            <a:r>
              <a:rPr lang="en-US" b="1" dirty="0" smtClean="0">
                <a:solidFill>
                  <a:srgbClr val="0000FF"/>
                </a:solidFill>
              </a:rPr>
              <a:t>Sparse Matrix</a:t>
            </a:r>
            <a:r>
              <a:rPr lang="en-US" dirty="0" smtClean="0"/>
              <a:t>: mean 0.722ms, </a:t>
            </a:r>
            <a:r>
              <a:rPr lang="en-US" dirty="0" err="1" smtClean="0"/>
              <a:t>std</a:t>
            </a:r>
            <a:r>
              <a:rPr lang="en-US" dirty="0" smtClean="0"/>
              <a:t> 0.032ms</a:t>
            </a:r>
          </a:p>
          <a:p>
            <a:endParaRPr lang="en-US" dirty="0"/>
          </a:p>
          <a:p>
            <a:r>
              <a:rPr lang="en-US" b="1" dirty="0" smtClean="0">
                <a:solidFill>
                  <a:srgbClr val="008000"/>
                </a:solidFill>
              </a:rPr>
              <a:t>Product Tree: </a:t>
            </a:r>
            <a:r>
              <a:rPr lang="en-US" dirty="0" smtClean="0"/>
              <a:t>mean </a:t>
            </a:r>
            <a:r>
              <a:rPr lang="en-US" dirty="0" smtClean="0">
                <a:solidFill>
                  <a:schemeClr val="dk1"/>
                </a:solidFill>
              </a:rPr>
              <a:t>0.216ms, </a:t>
            </a:r>
            <a:r>
              <a:rPr lang="en-US" dirty="0" err="1" smtClean="0">
                <a:solidFill>
                  <a:schemeClr val="dk1"/>
                </a:solidFill>
              </a:rPr>
              <a:t>std</a:t>
            </a:r>
            <a:r>
              <a:rPr lang="en-US" dirty="0" smtClean="0">
                <a:solidFill>
                  <a:schemeClr val="dk1"/>
                </a:solidFill>
              </a:rPr>
              <a:t> </a:t>
            </a:r>
            <a:r>
              <a:rPr lang="en-US" dirty="0">
                <a:solidFill>
                  <a:schemeClr val="dk1"/>
                </a:solidFill>
              </a:rPr>
              <a:t>0.224 </a:t>
            </a:r>
            <a:endParaRPr lang="en-US" b="1" dirty="0"/>
          </a:p>
          <a:p>
            <a:endParaRPr lang="en-US" b="1" dirty="0" smtClean="0"/>
          </a:p>
          <a:p>
            <a:endParaRPr lang="en-US" dirty="0"/>
          </a:p>
          <a:p>
            <a:endParaRPr lang="en-US" dirty="0"/>
          </a:p>
        </p:txBody>
      </p:sp>
    </p:spTree>
    <p:custDataLst>
      <p:tags r:id="rId1"/>
    </p:custDataLst>
    <p:extLst>
      <p:ext uri="{BB962C8B-B14F-4D97-AF65-F5344CB8AC3E}">
        <p14:creationId xmlns:p14="http://schemas.microsoft.com/office/powerpoint/2010/main" val="370139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Evaluation</a:t>
            </a:r>
            <a:endParaRPr lang="en-US" dirty="0"/>
          </a:p>
        </p:txBody>
      </p:sp>
      <p:pic>
        <p:nvPicPr>
          <p:cNvPr id="4" name="Picture 3" descr="Screen Shot 2013-10-21 at 2.35.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050224"/>
            <a:ext cx="4038600" cy="3055176"/>
          </a:xfrm>
          <a:prstGeom prst="rect">
            <a:avLst/>
          </a:prstGeom>
        </p:spPr>
      </p:pic>
      <p:sp>
        <p:nvSpPr>
          <p:cNvPr id="3" name="Content Placeholder 2"/>
          <p:cNvSpPr>
            <a:spLocks noGrp="1"/>
          </p:cNvSpPr>
          <p:nvPr>
            <p:ph idx="1"/>
          </p:nvPr>
        </p:nvSpPr>
        <p:spPr>
          <a:xfrm>
            <a:off x="457200" y="1600200"/>
            <a:ext cx="4800600" cy="3810000"/>
          </a:xfrm>
        </p:spPr>
        <p:txBody>
          <a:bodyPr>
            <a:normAutofit fontScale="92500" lnSpcReduction="10000"/>
          </a:bodyPr>
          <a:lstStyle/>
          <a:p>
            <a:r>
              <a:rPr lang="en-US" dirty="0"/>
              <a:t>C</a:t>
            </a:r>
            <a:r>
              <a:rPr lang="en-US" dirty="0" smtClean="0"/>
              <a:t>ompare MAP hypothesis to GA/SEL3 and to NET-VISA:</a:t>
            </a:r>
          </a:p>
          <a:p>
            <a:pPr lvl="1"/>
            <a:r>
              <a:rPr lang="en-US" dirty="0" smtClean="0"/>
              <a:t>Precision-recall curve for event detections</a:t>
            </a:r>
          </a:p>
          <a:p>
            <a:pPr lvl="1"/>
            <a:r>
              <a:rPr lang="en-US" dirty="0" smtClean="0"/>
              <a:t>Mean localization error</a:t>
            </a:r>
          </a:p>
          <a:p>
            <a:pPr lvl="1"/>
            <a:r>
              <a:rPr lang="en-US" dirty="0" smtClean="0"/>
              <a:t>Sensitivity to low-magnitude events (ground truth from regional stations)</a:t>
            </a:r>
            <a:endParaRPr lang="en-US" dirty="0"/>
          </a:p>
        </p:txBody>
      </p:sp>
    </p:spTree>
    <p:extLst>
      <p:ext uri="{BB962C8B-B14F-4D97-AF65-F5344CB8AC3E}">
        <p14:creationId xmlns:p14="http://schemas.microsoft.com/office/powerpoint/2010/main" val="204883261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 </a:t>
            </a:r>
            <a:r>
              <a:rPr lang="en-US" dirty="0"/>
              <a:t>Efficient </a:t>
            </a:r>
            <a:r>
              <a:rPr lang="en-US" dirty="0" smtClean="0"/>
              <a:t>inference</a:t>
            </a:r>
            <a:endParaRPr lang="en-US" dirty="0"/>
          </a:p>
        </p:txBody>
      </p:sp>
      <p:sp>
        <p:nvSpPr>
          <p:cNvPr id="3" name="Content Placeholder 2"/>
          <p:cNvSpPr>
            <a:spLocks noGrp="1"/>
          </p:cNvSpPr>
          <p:nvPr>
            <p:ph idx="1"/>
          </p:nvPr>
        </p:nvSpPr>
        <p:spPr>
          <a:xfrm>
            <a:off x="304800" y="1600200"/>
            <a:ext cx="8686800" cy="4525963"/>
          </a:xfrm>
        </p:spPr>
        <p:txBody>
          <a:bodyPr>
            <a:normAutofit/>
          </a:bodyPr>
          <a:lstStyle/>
          <a:p>
            <a:r>
              <a:rPr lang="en-US" dirty="0" smtClean="0"/>
              <a:t>More efficient computation of GP posterior </a:t>
            </a:r>
            <a:r>
              <a:rPr lang="en-US" dirty="0" smtClean="0"/>
              <a:t>probabilities.</a:t>
            </a:r>
            <a:endParaRPr lang="en-US" dirty="0" smtClean="0"/>
          </a:p>
          <a:p>
            <a:r>
              <a:rPr lang="en-US" dirty="0" smtClean="0"/>
              <a:t>Moves </a:t>
            </a:r>
            <a:r>
              <a:rPr lang="en-US" dirty="0" smtClean="0"/>
              <a:t>to avoid local maxima </a:t>
            </a:r>
            <a:endParaRPr lang="en-US" dirty="0" smtClean="0"/>
          </a:p>
          <a:p>
            <a:pPr lvl="1"/>
            <a:r>
              <a:rPr lang="en-US" dirty="0"/>
              <a:t>in event locations (combined death/rebirth move</a:t>
            </a:r>
            <a:r>
              <a:rPr lang="en-US" dirty="0" smtClean="0"/>
              <a:t>)</a:t>
            </a:r>
            <a:endParaRPr lang="en-US" dirty="0" smtClean="0"/>
          </a:p>
          <a:p>
            <a:pPr lvl="1"/>
            <a:r>
              <a:rPr lang="en-US" dirty="0" smtClean="0"/>
              <a:t>in templates, </a:t>
            </a:r>
            <a:r>
              <a:rPr lang="en-US" dirty="0" smtClean="0"/>
              <a:t>from </a:t>
            </a:r>
            <a:r>
              <a:rPr lang="en-US" dirty="0" smtClean="0"/>
              <a:t>modulation </a:t>
            </a:r>
            <a:r>
              <a:rPr lang="en-US" dirty="0" smtClean="0"/>
              <a:t>signals</a:t>
            </a:r>
          </a:p>
          <a:p>
            <a:r>
              <a:rPr lang="en-US" dirty="0" smtClean="0"/>
              <a:t>MCMC on coarse-to-fine signal representations?</a:t>
            </a:r>
            <a:endParaRPr lang="en-US" dirty="0" smtClean="0"/>
          </a:p>
          <a:p>
            <a:r>
              <a:rPr lang="en-US" dirty="0"/>
              <a:t>B</a:t>
            </a:r>
            <a:r>
              <a:rPr lang="en-US" dirty="0" smtClean="0"/>
              <a:t>irth </a:t>
            </a:r>
            <a:r>
              <a:rPr lang="en-US" dirty="0" smtClean="0"/>
              <a:t>proposals from waveform cross-</a:t>
            </a:r>
            <a:r>
              <a:rPr lang="en-US" dirty="0" smtClean="0"/>
              <a:t>correlation.</a:t>
            </a:r>
            <a:endParaRPr lang="en-US" dirty="0" smtClean="0"/>
          </a:p>
          <a:p>
            <a:pPr lvl="1"/>
            <a:endParaRPr lang="en-US" dirty="0"/>
          </a:p>
        </p:txBody>
      </p:sp>
    </p:spTree>
    <p:extLst>
      <p:ext uri="{BB962C8B-B14F-4D97-AF65-F5344CB8AC3E}">
        <p14:creationId xmlns:p14="http://schemas.microsoft.com/office/powerpoint/2010/main" val="262578898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extensions: array stations</a:t>
            </a:r>
            <a:endParaRPr lang="en-US" dirty="0"/>
          </a:p>
        </p:txBody>
      </p:sp>
      <p:sp>
        <p:nvSpPr>
          <p:cNvPr id="4" name="TextBox 3"/>
          <p:cNvSpPr txBox="1"/>
          <p:nvPr/>
        </p:nvSpPr>
        <p:spPr>
          <a:xfrm>
            <a:off x="762000" y="1447800"/>
            <a:ext cx="7391400" cy="1723549"/>
          </a:xfrm>
          <a:prstGeom prst="rect">
            <a:avLst/>
          </a:prstGeom>
          <a:noFill/>
        </p:spPr>
        <p:txBody>
          <a:bodyPr wrap="square" rtlCol="0">
            <a:spAutoFit/>
          </a:bodyPr>
          <a:lstStyle/>
          <a:p>
            <a:pPr marL="285750" indent="-285750">
              <a:spcAft>
                <a:spcPts val="600"/>
              </a:spcAft>
              <a:buFont typeface="Arial"/>
              <a:buChar char="•"/>
            </a:pPr>
            <a:r>
              <a:rPr lang="en-US" sz="2400" dirty="0" smtClean="0"/>
              <a:t>Many stations nearby to each other.</a:t>
            </a:r>
          </a:p>
          <a:p>
            <a:pPr marL="285750" indent="-285750">
              <a:spcAft>
                <a:spcPts val="600"/>
              </a:spcAft>
              <a:buFont typeface="Arial"/>
              <a:buChar char="•"/>
            </a:pPr>
            <a:r>
              <a:rPr lang="en-US" sz="2400" dirty="0" smtClean="0"/>
              <a:t>Signals </a:t>
            </a:r>
            <a:r>
              <a:rPr lang="en-US" sz="2400" dirty="0" smtClean="0"/>
              <a:t>are </a:t>
            </a:r>
            <a:r>
              <a:rPr lang="en-US" sz="2400" b="1" dirty="0" smtClean="0"/>
              <a:t>correlated</a:t>
            </a:r>
            <a:r>
              <a:rPr lang="en-US" sz="2400" dirty="0" smtClean="0"/>
              <a:t> across stations.</a:t>
            </a:r>
          </a:p>
          <a:p>
            <a:pPr marL="285750" indent="-285750">
              <a:spcAft>
                <a:spcPts val="600"/>
              </a:spcAft>
              <a:buFont typeface="Arial"/>
              <a:buChar char="•"/>
            </a:pPr>
            <a:r>
              <a:rPr lang="en-US" sz="2400" dirty="0" smtClean="0"/>
              <a:t>Advantages: low noise, directional information from </a:t>
            </a:r>
            <a:r>
              <a:rPr lang="en-US" sz="2400" dirty="0" err="1" smtClean="0"/>
              <a:t>beamforming</a:t>
            </a:r>
            <a:r>
              <a:rPr lang="en-US" sz="2400" dirty="0" smtClean="0"/>
              <a:t>. </a:t>
            </a: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429000"/>
            <a:ext cx="3930216" cy="22098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0" y="3352800"/>
            <a:ext cx="3246097" cy="2399113"/>
          </a:xfrm>
          <a:prstGeom prst="rect">
            <a:avLst/>
          </a:prstGeom>
        </p:spPr>
      </p:pic>
    </p:spTree>
    <p:extLst>
      <p:ext uri="{BB962C8B-B14F-4D97-AF65-F5344CB8AC3E}">
        <p14:creationId xmlns:p14="http://schemas.microsoft.com/office/powerpoint/2010/main" val="162267416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1828800"/>
            <a:ext cx="5009142" cy="3886200"/>
          </a:xfrm>
          <a:prstGeom prst="rect">
            <a:avLst/>
          </a:prstGeom>
        </p:spPr>
      </p:pic>
      <p:sp>
        <p:nvSpPr>
          <p:cNvPr id="6" name="TextBox 5"/>
          <p:cNvSpPr txBox="1"/>
          <p:nvPr/>
        </p:nvSpPr>
        <p:spPr>
          <a:xfrm>
            <a:off x="457200" y="2057400"/>
            <a:ext cx="3733800" cy="2677656"/>
          </a:xfrm>
          <a:prstGeom prst="rect">
            <a:avLst/>
          </a:prstGeom>
          <a:noFill/>
        </p:spPr>
        <p:txBody>
          <a:bodyPr wrap="square" rtlCol="0">
            <a:spAutoFit/>
          </a:bodyPr>
          <a:lstStyle/>
          <a:p>
            <a:r>
              <a:rPr lang="en-US" sz="2800" dirty="0" smtClean="0"/>
              <a:t>1 </a:t>
            </a:r>
            <a:r>
              <a:rPr lang="en-US" sz="2800" dirty="0" smtClean="0"/>
              <a:t>vertical axis, </a:t>
            </a:r>
          </a:p>
          <a:p>
            <a:r>
              <a:rPr lang="en-US" sz="2800" dirty="0" smtClean="0"/>
              <a:t>2 </a:t>
            </a:r>
            <a:r>
              <a:rPr lang="en-US" sz="2800" dirty="0" smtClean="0"/>
              <a:t>horizontal </a:t>
            </a:r>
            <a:r>
              <a:rPr lang="en-US" sz="2800" dirty="0" smtClean="0"/>
              <a:t>axes</a:t>
            </a:r>
          </a:p>
          <a:p>
            <a:endParaRPr lang="en-US" sz="2800" dirty="0"/>
          </a:p>
          <a:p>
            <a:r>
              <a:rPr lang="en-US" sz="2800" dirty="0" smtClean="0"/>
              <a:t>Using all axes gives better sensitivity &amp; directional information.</a:t>
            </a:r>
            <a:endParaRPr lang="en-US" sz="2800" dirty="0" smtClean="0"/>
          </a:p>
        </p:txBody>
      </p:sp>
      <p:sp>
        <p:nvSpPr>
          <p:cNvPr id="8" name="Title 1"/>
          <p:cNvSpPr>
            <a:spLocks noGrp="1"/>
          </p:cNvSpPr>
          <p:nvPr>
            <p:ph type="title"/>
          </p:nvPr>
        </p:nvSpPr>
        <p:spPr>
          <a:xfrm>
            <a:off x="457200" y="274638"/>
            <a:ext cx="8229600" cy="1143000"/>
          </a:xfrm>
        </p:spPr>
        <p:txBody>
          <a:bodyPr>
            <a:normAutofit fontScale="90000"/>
          </a:bodyPr>
          <a:lstStyle/>
          <a:p>
            <a:r>
              <a:rPr lang="en-US" dirty="0" smtClean="0"/>
              <a:t>Model extensions: </a:t>
            </a:r>
            <a:br>
              <a:rPr lang="en-US" dirty="0" smtClean="0"/>
            </a:br>
            <a:r>
              <a:rPr lang="en-US" dirty="0" smtClean="0"/>
              <a:t>three-component stations</a:t>
            </a:r>
            <a:endParaRPr lang="en-US" dirty="0"/>
          </a:p>
        </p:txBody>
      </p:sp>
    </p:spTree>
    <p:extLst>
      <p:ext uri="{BB962C8B-B14F-4D97-AF65-F5344CB8AC3E}">
        <p14:creationId xmlns:p14="http://schemas.microsoft.com/office/powerpoint/2010/main" val="492953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extensions: </a:t>
            </a:r>
            <a:br>
              <a:rPr lang="en-US" dirty="0" smtClean="0"/>
            </a:br>
            <a:r>
              <a:rPr lang="en-US" dirty="0" smtClean="0"/>
              <a:t>non-Gaussian parameter models</a:t>
            </a:r>
            <a:endParaRPr lang="en-US" dirty="0"/>
          </a:p>
        </p:txBody>
      </p:sp>
      <p:sp>
        <p:nvSpPr>
          <p:cNvPr id="3" name="Content Placeholder 2"/>
          <p:cNvSpPr>
            <a:spLocks noGrp="1"/>
          </p:cNvSpPr>
          <p:nvPr>
            <p:ph idx="1"/>
          </p:nvPr>
        </p:nvSpPr>
        <p:spPr>
          <a:xfrm>
            <a:off x="457200" y="1600201"/>
            <a:ext cx="8229600" cy="1371600"/>
          </a:xfrm>
        </p:spPr>
        <p:txBody>
          <a:bodyPr/>
          <a:lstStyle/>
          <a:p>
            <a:r>
              <a:rPr lang="en-US" dirty="0" smtClean="0"/>
              <a:t>Some parameter residuals (e.g., travel times) are non-Gaussian. (e.g., </a:t>
            </a:r>
            <a:r>
              <a:rPr lang="en-US" dirty="0" err="1" smtClean="0"/>
              <a:t>Laplacian</a:t>
            </a:r>
            <a:r>
              <a:rPr lang="en-US" dirty="0" smtClean="0"/>
              <a:t>)</a:t>
            </a:r>
          </a:p>
        </p:txBody>
      </p:sp>
      <p:pic>
        <p:nvPicPr>
          <p:cNvPr id="4" name="Picture 3"/>
          <p:cNvPicPr>
            <a:picLocks noChangeAspect="1"/>
          </p:cNvPicPr>
          <p:nvPr/>
        </p:nvPicPr>
        <p:blipFill>
          <a:blip r:embed="rId2"/>
          <a:stretch>
            <a:fillRect/>
          </a:stretch>
        </p:blipFill>
        <p:spPr>
          <a:xfrm>
            <a:off x="3810000" y="2971800"/>
            <a:ext cx="5120640" cy="3200400"/>
          </a:xfrm>
          <a:prstGeom prst="rect">
            <a:avLst/>
          </a:prstGeom>
        </p:spPr>
      </p:pic>
      <p:sp>
        <p:nvSpPr>
          <p:cNvPr id="5" name="TextBox 4"/>
          <p:cNvSpPr txBox="1"/>
          <p:nvPr/>
        </p:nvSpPr>
        <p:spPr>
          <a:xfrm>
            <a:off x="457200" y="2743200"/>
            <a:ext cx="3505200" cy="4031873"/>
          </a:xfrm>
          <a:prstGeom prst="rect">
            <a:avLst/>
          </a:prstGeom>
          <a:noFill/>
        </p:spPr>
        <p:txBody>
          <a:bodyPr wrap="square" rtlCol="0">
            <a:spAutoFit/>
          </a:bodyPr>
          <a:lstStyle/>
          <a:p>
            <a:pPr marL="457200" indent="-457200">
              <a:buFont typeface="Arial"/>
              <a:buChar char="•"/>
            </a:pPr>
            <a:r>
              <a:rPr lang="en-US" sz="3200" dirty="0"/>
              <a:t>GPs with non-Gaussian observations require approximate inference (Laplace, EP).</a:t>
            </a:r>
          </a:p>
          <a:p>
            <a:pPr marL="457200" indent="-457200">
              <a:buFont typeface="Arial"/>
              <a:buChar char="•"/>
            </a:pPr>
            <a:endParaRPr lang="en-US" sz="3200" dirty="0"/>
          </a:p>
        </p:txBody>
      </p:sp>
    </p:spTree>
    <p:extLst>
      <p:ext uri="{BB962C8B-B14F-4D97-AF65-F5344CB8AC3E}">
        <p14:creationId xmlns:p14="http://schemas.microsoft.com/office/powerpoint/2010/main" val="9231270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extensions: </a:t>
            </a:r>
            <a:br>
              <a:rPr lang="en-US" dirty="0" smtClean="0"/>
            </a:br>
            <a:r>
              <a:rPr lang="en-US" dirty="0" smtClean="0"/>
              <a:t>wavelet modulation signals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Fourier modulation:</a:t>
            </a:r>
          </a:p>
          <a:p>
            <a:pPr lvl="1"/>
            <a:r>
              <a:rPr lang="en-US" dirty="0"/>
              <a:t>Non-local in time (coefficients may depend on activity below the noise floor)</a:t>
            </a:r>
          </a:p>
          <a:p>
            <a:pPr lvl="1"/>
            <a:r>
              <a:rPr lang="en-US" dirty="0"/>
              <a:t>Periodic / finite time</a:t>
            </a:r>
          </a:p>
          <a:p>
            <a:r>
              <a:rPr lang="en-US" dirty="0" smtClean="0"/>
              <a:t>Wavelet representation:</a:t>
            </a:r>
            <a:endParaRPr lang="en-US" dirty="0"/>
          </a:p>
          <a:p>
            <a:pPr lvl="1"/>
            <a:r>
              <a:rPr lang="en-US" dirty="0" err="1"/>
              <a:t>Multiscale</a:t>
            </a:r>
            <a:r>
              <a:rPr lang="en-US" dirty="0"/>
              <a:t> representation “in between” time and frequency domain.</a:t>
            </a:r>
          </a:p>
          <a:p>
            <a:pPr lvl="1"/>
            <a:r>
              <a:rPr lang="en-US" dirty="0"/>
              <a:t>Allow compact/sparse representation</a:t>
            </a:r>
          </a:p>
          <a:p>
            <a:pPr lvl="1"/>
            <a:r>
              <a:rPr lang="en-US" dirty="0"/>
              <a:t>Can observe partial coefficients from signal portion above the noise </a:t>
            </a:r>
            <a:r>
              <a:rPr lang="en-US" dirty="0" smtClean="0"/>
              <a:t>floor</a:t>
            </a: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24216431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Time-domain wavelet representation</a:t>
            </a:r>
            <a:endParaRPr lang="en-US" dirty="0"/>
          </a:p>
        </p:txBody>
      </p:sp>
      <p:pic>
        <p:nvPicPr>
          <p:cNvPr id="11" name="ou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 y="1295400"/>
            <a:ext cx="8382000" cy="5563262"/>
          </a:xfrm>
          <a:prstGeom prst="rect">
            <a:avLst/>
          </a:prstGeom>
        </p:spPr>
      </p:pic>
    </p:spTree>
    <p:extLst>
      <p:ext uri="{BB962C8B-B14F-4D97-AF65-F5344CB8AC3E}">
        <p14:creationId xmlns:p14="http://schemas.microsoft.com/office/powerpoint/2010/main" val="420401921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4000" b="1" dirty="0" smtClean="0"/>
              <a:t>Nuclear monitoring</a:t>
            </a:r>
            <a:r>
              <a:rPr lang="en-US" sz="4000" b="1" dirty="0" smtClean="0"/>
              <a:t>:</a:t>
            </a:r>
            <a:endParaRPr lang="en-US" dirty="0"/>
          </a:p>
          <a:p>
            <a:pPr marL="0" indent="0">
              <a:buNone/>
            </a:pPr>
            <a:r>
              <a:rPr lang="en-US" dirty="0"/>
              <a:t>t</a:t>
            </a:r>
            <a:r>
              <a:rPr lang="en-US" dirty="0" smtClean="0"/>
              <a:t>he task of detecting nuclear weapon tests from seismic signal traces </a:t>
            </a:r>
          </a:p>
          <a:p>
            <a:pPr marL="0" indent="0">
              <a:buNone/>
            </a:pPr>
            <a:endParaRPr lang="en-US" dirty="0"/>
          </a:p>
          <a:p>
            <a:pPr marL="0" indent="0">
              <a:buNone/>
            </a:pPr>
            <a:r>
              <a:rPr lang="en-US" dirty="0" smtClean="0"/>
              <a:t>*  (sometimes from </a:t>
            </a:r>
            <a:r>
              <a:rPr lang="en-US" dirty="0" err="1" smtClean="0"/>
              <a:t>hydroacoustic</a:t>
            </a:r>
            <a:r>
              <a:rPr lang="en-US" dirty="0" smtClean="0"/>
              <a:t>, infrasound,    </a:t>
            </a:r>
          </a:p>
          <a:p>
            <a:pPr marL="0" indent="0">
              <a:buNone/>
            </a:pPr>
            <a:r>
              <a:rPr lang="en-US" dirty="0" smtClean="0"/>
              <a:t>      radionuclide too)</a:t>
            </a:r>
          </a:p>
          <a:p>
            <a:pPr marL="0" indent="0">
              <a:buNone/>
            </a:pPr>
            <a:r>
              <a:rPr lang="en-US" dirty="0" smtClean="0"/>
              <a:t>**(also requires detecting earthquakes!)</a:t>
            </a: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593509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Extensions: other</a:t>
            </a:r>
            <a:endParaRPr lang="en-US" dirty="0"/>
          </a:p>
        </p:txBody>
      </p:sp>
      <p:sp>
        <p:nvSpPr>
          <p:cNvPr id="3" name="Content Placeholder 2"/>
          <p:cNvSpPr>
            <a:spLocks noGrp="1"/>
          </p:cNvSpPr>
          <p:nvPr>
            <p:ph idx="1"/>
          </p:nvPr>
        </p:nvSpPr>
        <p:spPr>
          <a:xfrm>
            <a:off x="457200" y="1447800"/>
            <a:ext cx="8229600" cy="5181599"/>
          </a:xfrm>
        </p:spPr>
        <p:txBody>
          <a:bodyPr>
            <a:normAutofit fontScale="92500"/>
          </a:bodyPr>
          <a:lstStyle/>
          <a:p>
            <a:pPr marL="463550" indent="-457200"/>
            <a:r>
              <a:rPr lang="en-US" dirty="0" smtClean="0"/>
              <a:t>Additional template shape parameters (peak duration, polynomial decay) to better fit signals.  </a:t>
            </a:r>
          </a:p>
          <a:p>
            <a:pPr marL="463550" indent="-457200"/>
            <a:r>
              <a:rPr lang="en-US" dirty="0" smtClean="0"/>
              <a:t>Improved parametric models of rise/onset times, amplitudes, decay rates</a:t>
            </a:r>
          </a:p>
          <a:p>
            <a:pPr marL="463550" indent="-457200"/>
            <a:r>
              <a:rPr lang="en-US" dirty="0" smtClean="0"/>
              <a:t>Model a</a:t>
            </a:r>
            <a:r>
              <a:rPr lang="en-US" dirty="0" smtClean="0"/>
              <a:t>ll channels of three-component stations.</a:t>
            </a:r>
            <a:endParaRPr lang="en-US" dirty="0" smtClean="0"/>
          </a:p>
          <a:p>
            <a:pPr marL="463550" indent="-457200"/>
            <a:r>
              <a:rPr lang="en-US" dirty="0"/>
              <a:t>O</a:t>
            </a:r>
            <a:r>
              <a:rPr lang="en-US" dirty="0" smtClean="0"/>
              <a:t>bservation </a:t>
            </a:r>
            <a:r>
              <a:rPr lang="en-US" dirty="0" smtClean="0"/>
              <a:t>of raw </a:t>
            </a:r>
            <a:r>
              <a:rPr lang="en-US" dirty="0" smtClean="0"/>
              <a:t>signals (not envelopes)</a:t>
            </a:r>
          </a:p>
          <a:p>
            <a:pPr marL="463550" indent="-457200"/>
            <a:r>
              <a:rPr lang="en-US" dirty="0" smtClean="0"/>
              <a:t>Gaussian </a:t>
            </a:r>
            <a:r>
              <a:rPr lang="en-US" dirty="0"/>
              <a:t>processes with uncertain observations (enabling soft EM</a:t>
            </a:r>
            <a:r>
              <a:rPr lang="en-US" dirty="0" smtClean="0"/>
              <a:t>)</a:t>
            </a:r>
            <a:endParaRPr lang="en-US" dirty="0" smtClean="0"/>
          </a:p>
          <a:p>
            <a:pPr marL="461963" indent="-461963"/>
            <a:r>
              <a:rPr lang="en-US" dirty="0" err="1" smtClean="0"/>
              <a:t>Heteroskedastic</a:t>
            </a:r>
            <a:r>
              <a:rPr lang="en-US" dirty="0" smtClean="0"/>
              <a:t> GP parameter models</a:t>
            </a:r>
            <a:endParaRPr lang="en-US" dirty="0"/>
          </a:p>
        </p:txBody>
      </p:sp>
    </p:spTree>
    <p:extLst>
      <p:ext uri="{BB962C8B-B14F-4D97-AF65-F5344CB8AC3E}">
        <p14:creationId xmlns:p14="http://schemas.microsoft.com/office/powerpoint/2010/main" val="214963203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76200"/>
            <a:ext cx="8915400" cy="6771083"/>
          </a:xfrm>
          <a:prstGeom prst="rect">
            <a:avLst/>
          </a:prstGeom>
          <a:noFill/>
        </p:spPr>
        <p:txBody>
          <a:bodyPr wrap="square" rtlCol="0">
            <a:spAutoFit/>
          </a:bodyPr>
          <a:lstStyle/>
          <a:p>
            <a:r>
              <a:rPr lang="en-US" sz="1400" dirty="0">
                <a:solidFill>
                  <a:schemeClr val="tx1">
                    <a:alpha val="9000"/>
                  </a:schemeClr>
                </a:solidFill>
                <a:latin typeface="Courier"/>
                <a:cs typeface="Courier"/>
              </a:rPr>
              <a:t>origin Event Source(Detection);</a:t>
            </a:r>
          </a:p>
          <a:p>
            <a:r>
              <a:rPr lang="en-US" sz="1400" dirty="0">
                <a:solidFill>
                  <a:schemeClr val="tx1">
                    <a:alpha val="9000"/>
                  </a:schemeClr>
                </a:solidFill>
                <a:latin typeface="Courier"/>
                <a:cs typeface="Courier"/>
              </a:rPr>
              <a:t>origin Station Destination(Detection);</a:t>
            </a:r>
          </a:p>
          <a:p>
            <a:r>
              <a:rPr lang="en-US" sz="1400" dirty="0">
                <a:solidFill>
                  <a:schemeClr val="tx1">
                    <a:alpha val="9000"/>
                  </a:schemeClr>
                </a:solidFill>
                <a:latin typeface="Courier"/>
                <a:cs typeface="Courier"/>
              </a:rPr>
              <a:t>origin Phase </a:t>
            </a:r>
            <a:r>
              <a:rPr lang="en-US" sz="1400" dirty="0" err="1">
                <a:solidFill>
                  <a:schemeClr val="tx1">
                    <a:alpha val="9000"/>
                  </a:schemeClr>
                </a:solidFill>
                <a:latin typeface="Courier"/>
                <a:cs typeface="Courier"/>
              </a:rPr>
              <a:t>TruePhase</a:t>
            </a:r>
            <a:r>
              <a:rPr lang="en-US" sz="1400" dirty="0">
                <a:solidFill>
                  <a:schemeClr val="tx1">
                    <a:alpha val="9000"/>
                  </a:schemeClr>
                </a:solidFill>
                <a:latin typeface="Courier"/>
                <a:cs typeface="Courier"/>
              </a:rPr>
              <a:t>(Detection);</a:t>
            </a:r>
          </a:p>
          <a:p>
            <a:endParaRPr lang="en-US" sz="1400" dirty="0">
              <a:solidFill>
                <a:schemeClr val="tx1">
                  <a:alpha val="9000"/>
                </a:schemeClr>
              </a:solidFill>
              <a:latin typeface="Courier"/>
              <a:cs typeface="Courier"/>
            </a:endParaRPr>
          </a:p>
          <a:p>
            <a:r>
              <a:rPr lang="en-US" sz="1400" dirty="0">
                <a:solidFill>
                  <a:schemeClr val="tx1">
                    <a:alpha val="9000"/>
                  </a:schemeClr>
                </a:solidFill>
                <a:latin typeface="Courier"/>
                <a:cs typeface="Courier"/>
              </a:rPr>
              <a:t>#Event ~ </a:t>
            </a:r>
            <a:r>
              <a:rPr lang="en-US" sz="1400" dirty="0" err="1">
                <a:solidFill>
                  <a:schemeClr val="tx1">
                    <a:alpha val="9000"/>
                  </a:schemeClr>
                </a:solidFill>
                <a:latin typeface="Courier"/>
                <a:cs typeface="Courier"/>
              </a:rPr>
              <a:t>NumEventPrior</a:t>
            </a:r>
            <a:r>
              <a:rPr lang="en-US" sz="1400" dirty="0">
                <a:solidFill>
                  <a:schemeClr val="tx1">
                    <a:alpha val="9000"/>
                  </a:schemeClr>
                </a:solidFill>
                <a:latin typeface="Courier"/>
                <a:cs typeface="Courier"/>
              </a:rPr>
              <a:t>["parameters/</a:t>
            </a:r>
            <a:r>
              <a:rPr lang="en-US" sz="1400" dirty="0" err="1">
                <a:solidFill>
                  <a:schemeClr val="tx1">
                    <a:alpha val="9000"/>
                  </a:schemeClr>
                </a:solidFill>
                <a:latin typeface="Courier"/>
                <a:cs typeface="Courier"/>
              </a:rPr>
              <a:t>NumEventPrior.txt</a:t>
            </a:r>
            <a:r>
              <a:rPr lang="en-US" sz="1400" dirty="0">
                <a:solidFill>
                  <a:schemeClr val="tx1">
                    <a:alpha val="9000"/>
                  </a:schemeClr>
                </a:solidFill>
                <a:latin typeface="Courier"/>
                <a:cs typeface="Courier"/>
              </a:rPr>
              <a:t>", </a:t>
            </a:r>
            <a:r>
              <a:rPr lang="en-US" sz="1400" dirty="0" err="1">
                <a:solidFill>
                  <a:schemeClr val="tx1">
                    <a:alpha val="9000"/>
                  </a:schemeClr>
                </a:solidFill>
                <a:latin typeface="Courier"/>
                <a:cs typeface="Courier"/>
              </a:rPr>
              <a:t>EndTime</a:t>
            </a:r>
            <a:r>
              <a:rPr lang="en-US" sz="1400" dirty="0">
                <a:solidFill>
                  <a:schemeClr val="tx1">
                    <a:alpha val="9000"/>
                  </a:schemeClr>
                </a:solidFill>
                <a:latin typeface="Courier"/>
                <a:cs typeface="Courier"/>
              </a:rPr>
              <a:t> - </a:t>
            </a:r>
            <a:r>
              <a:rPr lang="en-US" sz="1400" dirty="0" err="1">
                <a:solidFill>
                  <a:schemeClr val="tx1">
                    <a:alpha val="9000"/>
                  </a:schemeClr>
                </a:solidFill>
                <a:latin typeface="Courier"/>
                <a:cs typeface="Courier"/>
              </a:rPr>
              <a:t>StartTime</a:t>
            </a:r>
            <a:r>
              <a:rPr lang="en-US" sz="1400" dirty="0">
                <a:solidFill>
                  <a:schemeClr val="tx1">
                    <a:alpha val="9000"/>
                  </a:schemeClr>
                </a:solidFill>
                <a:latin typeface="Courier"/>
                <a:cs typeface="Courier"/>
              </a:rPr>
              <a:t>];</a:t>
            </a:r>
          </a:p>
          <a:p>
            <a:endParaRPr lang="en-US" sz="1400" dirty="0">
              <a:solidFill>
                <a:schemeClr val="tx1">
                  <a:alpha val="9000"/>
                </a:schemeClr>
              </a:solidFill>
              <a:latin typeface="Courier"/>
              <a:cs typeface="Courier"/>
            </a:endParaRPr>
          </a:p>
          <a:p>
            <a:r>
              <a:rPr lang="en-US" sz="1400" dirty="0" err="1">
                <a:solidFill>
                  <a:schemeClr val="tx1">
                    <a:alpha val="9000"/>
                  </a:schemeClr>
                </a:solidFill>
                <a:latin typeface="Courier"/>
                <a:cs typeface="Courier"/>
              </a:rPr>
              <a:t>EventLocation</a:t>
            </a:r>
            <a:r>
              <a:rPr lang="en-US" sz="1400" dirty="0">
                <a:solidFill>
                  <a:schemeClr val="tx1">
                    <a:alpha val="9000"/>
                  </a:schemeClr>
                </a:solidFill>
                <a:latin typeface="Courier"/>
                <a:cs typeface="Courier"/>
              </a:rPr>
              <a:t>(e) ~ </a:t>
            </a:r>
            <a:r>
              <a:rPr lang="en-US" sz="1400" dirty="0" err="1">
                <a:solidFill>
                  <a:schemeClr val="tx1">
                    <a:alpha val="9000"/>
                  </a:schemeClr>
                </a:solidFill>
                <a:latin typeface="Courier"/>
                <a:cs typeface="Courier"/>
              </a:rPr>
              <a:t>EventLocationPrior</a:t>
            </a:r>
            <a:r>
              <a:rPr lang="en-US" sz="1400" dirty="0">
                <a:solidFill>
                  <a:schemeClr val="tx1">
                    <a:alpha val="9000"/>
                  </a:schemeClr>
                </a:solidFill>
                <a:latin typeface="Courier"/>
                <a:cs typeface="Courier"/>
              </a:rPr>
              <a:t>["parameters/</a:t>
            </a:r>
            <a:r>
              <a:rPr lang="en-US" sz="1400" dirty="0" err="1">
                <a:solidFill>
                  <a:schemeClr val="tx1">
                    <a:alpha val="9000"/>
                  </a:schemeClr>
                </a:solidFill>
                <a:latin typeface="Courier"/>
                <a:cs typeface="Courier"/>
              </a:rPr>
              <a:t>EventLocationPrior.txt</a:t>
            </a:r>
            <a:r>
              <a:rPr lang="en-US" sz="1400" dirty="0">
                <a:solidFill>
                  <a:schemeClr val="tx1">
                    <a:alpha val="9000"/>
                  </a:schemeClr>
                </a:solidFill>
                <a:latin typeface="Courier"/>
                <a:cs typeface="Courier"/>
              </a:rPr>
              <a:t>"];</a:t>
            </a:r>
          </a:p>
          <a:p>
            <a:endParaRPr lang="en-US" sz="1400" dirty="0">
              <a:solidFill>
                <a:schemeClr val="tx1">
                  <a:alpha val="9000"/>
                </a:schemeClr>
              </a:solidFill>
              <a:latin typeface="Courier"/>
              <a:cs typeface="Courier"/>
            </a:endParaRPr>
          </a:p>
          <a:p>
            <a:r>
              <a:rPr lang="en-US" sz="1400" dirty="0" err="1">
                <a:solidFill>
                  <a:schemeClr val="tx1">
                    <a:alpha val="9000"/>
                  </a:schemeClr>
                </a:solidFill>
                <a:latin typeface="Courier"/>
                <a:cs typeface="Courier"/>
              </a:rPr>
              <a:t>EventTime</a:t>
            </a:r>
            <a:r>
              <a:rPr lang="en-US" sz="1400" dirty="0">
                <a:solidFill>
                  <a:schemeClr val="tx1">
                    <a:alpha val="9000"/>
                  </a:schemeClr>
                </a:solidFill>
                <a:latin typeface="Courier"/>
                <a:cs typeface="Courier"/>
              </a:rPr>
              <a:t>(e) ~ Uniform[</a:t>
            </a:r>
            <a:r>
              <a:rPr lang="en-US" sz="1400" dirty="0" err="1">
                <a:solidFill>
                  <a:schemeClr val="tx1">
                    <a:alpha val="9000"/>
                  </a:schemeClr>
                </a:solidFill>
                <a:latin typeface="Courier"/>
                <a:cs typeface="Courier"/>
              </a:rPr>
              <a:t>StartTime</a:t>
            </a:r>
            <a:r>
              <a:rPr lang="en-US" sz="1400" dirty="0">
                <a:solidFill>
                  <a:schemeClr val="tx1">
                    <a:alpha val="9000"/>
                  </a:schemeClr>
                </a:solidFill>
                <a:latin typeface="Courier"/>
                <a:cs typeface="Courier"/>
              </a:rPr>
              <a:t>, </a:t>
            </a:r>
            <a:r>
              <a:rPr lang="en-US" sz="1400" dirty="0" err="1">
                <a:solidFill>
                  <a:schemeClr val="tx1">
                    <a:alpha val="9000"/>
                  </a:schemeClr>
                </a:solidFill>
                <a:latin typeface="Courier"/>
                <a:cs typeface="Courier"/>
              </a:rPr>
              <a:t>EndTime</a:t>
            </a:r>
            <a:r>
              <a:rPr lang="en-US" sz="1400" dirty="0">
                <a:solidFill>
                  <a:schemeClr val="tx1">
                    <a:alpha val="9000"/>
                  </a:schemeClr>
                </a:solidFill>
                <a:latin typeface="Courier"/>
                <a:cs typeface="Courier"/>
              </a:rPr>
              <a:t>];</a:t>
            </a:r>
          </a:p>
          <a:p>
            <a:endParaRPr lang="en-US" sz="1400" dirty="0">
              <a:solidFill>
                <a:schemeClr val="tx1">
                  <a:alpha val="9000"/>
                </a:schemeClr>
              </a:solidFill>
              <a:latin typeface="Courier"/>
              <a:cs typeface="Courier"/>
            </a:endParaRPr>
          </a:p>
          <a:p>
            <a:r>
              <a:rPr lang="en-US" sz="1400" dirty="0" err="1">
                <a:solidFill>
                  <a:schemeClr val="tx1">
                    <a:alpha val="9000"/>
                  </a:schemeClr>
                </a:solidFill>
                <a:latin typeface="Courier"/>
                <a:cs typeface="Courier"/>
              </a:rPr>
              <a:t>EventMag</a:t>
            </a:r>
            <a:r>
              <a:rPr lang="en-US" sz="1400" dirty="0">
                <a:solidFill>
                  <a:schemeClr val="tx1">
                    <a:alpha val="9000"/>
                  </a:schemeClr>
                </a:solidFill>
                <a:latin typeface="Courier"/>
                <a:cs typeface="Courier"/>
              </a:rPr>
              <a:t>(e) ~ </a:t>
            </a:r>
            <a:r>
              <a:rPr lang="en-US" sz="1400" dirty="0" err="1">
                <a:solidFill>
                  <a:schemeClr val="tx1">
                    <a:alpha val="9000"/>
                  </a:schemeClr>
                </a:solidFill>
                <a:latin typeface="Courier"/>
                <a:cs typeface="Courier"/>
              </a:rPr>
              <a:t>EventMagPrior</a:t>
            </a:r>
            <a:r>
              <a:rPr lang="en-US" sz="1400" dirty="0">
                <a:solidFill>
                  <a:schemeClr val="tx1">
                    <a:alpha val="9000"/>
                  </a:schemeClr>
                </a:solidFill>
                <a:latin typeface="Courier"/>
                <a:cs typeface="Courier"/>
              </a:rPr>
              <a:t>["parameters/</a:t>
            </a:r>
            <a:r>
              <a:rPr lang="en-US" sz="1400" dirty="0" err="1">
                <a:solidFill>
                  <a:schemeClr val="tx1">
                    <a:alpha val="9000"/>
                  </a:schemeClr>
                </a:solidFill>
                <a:latin typeface="Courier"/>
                <a:cs typeface="Courier"/>
              </a:rPr>
              <a:t>EventMagPrior.txt</a:t>
            </a:r>
            <a:r>
              <a:rPr lang="en-US" sz="1400" dirty="0">
                <a:solidFill>
                  <a:schemeClr val="tx1">
                    <a:alpha val="9000"/>
                  </a:schemeClr>
                </a:solidFill>
                <a:latin typeface="Courier"/>
                <a:cs typeface="Courier"/>
              </a:rPr>
              <a:t>"];</a:t>
            </a:r>
          </a:p>
          <a:p>
            <a:endParaRPr lang="en-US" sz="1400" dirty="0">
              <a:solidFill>
                <a:schemeClr val="tx1">
                  <a:alpha val="9000"/>
                </a:schemeClr>
              </a:solidFill>
              <a:latin typeface="Courier"/>
              <a:cs typeface="Courier"/>
            </a:endParaRPr>
          </a:p>
          <a:p>
            <a:r>
              <a:rPr lang="en-US" sz="1400" dirty="0" err="1">
                <a:solidFill>
                  <a:schemeClr val="tx1">
                    <a:alpha val="9000"/>
                  </a:schemeClr>
                </a:solidFill>
                <a:latin typeface="Courier"/>
                <a:cs typeface="Courier"/>
              </a:rPr>
              <a:t>IsDetected</a:t>
            </a:r>
            <a:r>
              <a:rPr lang="en-US" sz="1400" dirty="0">
                <a:solidFill>
                  <a:schemeClr val="tx1">
                    <a:alpha val="9000"/>
                  </a:schemeClr>
                </a:solidFill>
                <a:latin typeface="Courier"/>
                <a:cs typeface="Courier"/>
              </a:rPr>
              <a:t>(e, s, p)</a:t>
            </a:r>
          </a:p>
          <a:p>
            <a:r>
              <a:rPr lang="en-US" sz="1400" dirty="0">
                <a:solidFill>
                  <a:schemeClr val="tx1">
                    <a:alpha val="9000"/>
                  </a:schemeClr>
                </a:solidFill>
                <a:latin typeface="Courier"/>
                <a:cs typeface="Courier"/>
              </a:rPr>
              <a:t>{</a:t>
            </a:r>
          </a:p>
          <a:p>
            <a:r>
              <a:rPr lang="en-US" sz="1400" dirty="0">
                <a:solidFill>
                  <a:schemeClr val="tx1">
                    <a:alpha val="9000"/>
                  </a:schemeClr>
                </a:solidFill>
                <a:latin typeface="Courier"/>
                <a:cs typeface="Courier"/>
              </a:rPr>
              <a:t>  if </a:t>
            </a:r>
            <a:r>
              <a:rPr lang="en-US" sz="1400" dirty="0" err="1">
                <a:solidFill>
                  <a:schemeClr val="tx1">
                    <a:alpha val="9000"/>
                  </a:schemeClr>
                </a:solidFill>
                <a:latin typeface="Courier"/>
                <a:cs typeface="Courier"/>
              </a:rPr>
              <a:t>EarthModel_InRange</a:t>
            </a:r>
            <a:r>
              <a:rPr lang="en-US" sz="1400" dirty="0">
                <a:solidFill>
                  <a:schemeClr val="tx1">
                    <a:alpha val="9000"/>
                  </a:schemeClr>
                </a:solidFill>
                <a:latin typeface="Courier"/>
                <a:cs typeface="Courier"/>
              </a:rPr>
              <a:t>(</a:t>
            </a:r>
            <a:r>
              <a:rPr lang="en-US" sz="1400" dirty="0" err="1">
                <a:solidFill>
                  <a:schemeClr val="tx1">
                    <a:alpha val="9000"/>
                  </a:schemeClr>
                </a:solidFill>
                <a:latin typeface="Courier"/>
                <a:cs typeface="Courier"/>
              </a:rPr>
              <a:t>EventLocation</a:t>
            </a:r>
            <a:r>
              <a:rPr lang="en-US" sz="1400" dirty="0">
                <a:solidFill>
                  <a:schemeClr val="tx1">
                    <a:alpha val="9000"/>
                  </a:schemeClr>
                </a:solidFill>
                <a:latin typeface="Courier"/>
                <a:cs typeface="Courier"/>
              </a:rPr>
              <a:t>(e), p, s)</a:t>
            </a:r>
          </a:p>
          <a:p>
            <a:r>
              <a:rPr lang="en-US" sz="1400" dirty="0">
                <a:solidFill>
                  <a:schemeClr val="tx1">
                    <a:alpha val="9000"/>
                  </a:schemeClr>
                </a:solidFill>
                <a:latin typeface="Courier"/>
                <a:cs typeface="Courier"/>
              </a:rPr>
              <a:t>  &amp; </a:t>
            </a:r>
            <a:r>
              <a:rPr lang="en-US" sz="1400" dirty="0" err="1">
                <a:solidFill>
                  <a:schemeClr val="tx1">
                    <a:alpha val="9000"/>
                  </a:schemeClr>
                </a:solidFill>
                <a:latin typeface="Courier"/>
                <a:cs typeface="Courier"/>
              </a:rPr>
              <a:t>EarthModel_ArrivalTime</a:t>
            </a:r>
            <a:r>
              <a:rPr lang="en-US" sz="1400" dirty="0">
                <a:solidFill>
                  <a:schemeClr val="tx1">
                    <a:alpha val="9000"/>
                  </a:schemeClr>
                </a:solidFill>
                <a:latin typeface="Courier"/>
                <a:cs typeface="Courier"/>
              </a:rPr>
              <a:t>(</a:t>
            </a:r>
            <a:r>
              <a:rPr lang="en-US" sz="1400" dirty="0" err="1">
                <a:solidFill>
                  <a:schemeClr val="tx1">
                    <a:alpha val="9000"/>
                  </a:schemeClr>
                </a:solidFill>
                <a:latin typeface="Courier"/>
                <a:cs typeface="Courier"/>
              </a:rPr>
              <a:t>EventLocation</a:t>
            </a:r>
            <a:r>
              <a:rPr lang="en-US" sz="1400" dirty="0">
                <a:solidFill>
                  <a:schemeClr val="tx1">
                    <a:alpha val="9000"/>
                  </a:schemeClr>
                </a:solidFill>
                <a:latin typeface="Courier"/>
                <a:cs typeface="Courier"/>
              </a:rPr>
              <a:t>(e), </a:t>
            </a:r>
            <a:r>
              <a:rPr lang="en-US" sz="1400" dirty="0" err="1">
                <a:solidFill>
                  <a:schemeClr val="tx1">
                    <a:alpha val="9000"/>
                  </a:schemeClr>
                </a:solidFill>
                <a:latin typeface="Courier"/>
                <a:cs typeface="Courier"/>
              </a:rPr>
              <a:t>EventTime</a:t>
            </a:r>
            <a:r>
              <a:rPr lang="en-US" sz="1400" dirty="0">
                <a:solidFill>
                  <a:schemeClr val="tx1">
                    <a:alpha val="9000"/>
                  </a:schemeClr>
                </a:solidFill>
                <a:latin typeface="Courier"/>
                <a:cs typeface="Courier"/>
              </a:rPr>
              <a:t>(e),p, s) &lt; </a:t>
            </a:r>
            <a:r>
              <a:rPr lang="en-US" sz="1400" dirty="0" err="1">
                <a:solidFill>
                  <a:schemeClr val="tx1">
                    <a:alpha val="9000"/>
                  </a:schemeClr>
                </a:solidFill>
                <a:latin typeface="Courier"/>
                <a:cs typeface="Courier"/>
              </a:rPr>
              <a:t>EndTime</a:t>
            </a:r>
            <a:endParaRPr lang="en-US" sz="1400" dirty="0">
              <a:solidFill>
                <a:schemeClr val="tx1">
                  <a:alpha val="9000"/>
                </a:schemeClr>
              </a:solidFill>
              <a:latin typeface="Courier"/>
              <a:cs typeface="Courier"/>
            </a:endParaRPr>
          </a:p>
          <a:p>
            <a:r>
              <a:rPr lang="en-US" sz="1400" dirty="0">
                <a:solidFill>
                  <a:schemeClr val="tx1">
                    <a:alpha val="9000"/>
                  </a:schemeClr>
                </a:solidFill>
                <a:latin typeface="Courier"/>
                <a:cs typeface="Courier"/>
              </a:rPr>
              <a:t>  &amp; </a:t>
            </a:r>
            <a:r>
              <a:rPr lang="en-US" sz="1400" dirty="0" err="1">
                <a:solidFill>
                  <a:schemeClr val="tx1">
                    <a:alpha val="9000"/>
                  </a:schemeClr>
                </a:solidFill>
                <a:latin typeface="Courier"/>
                <a:cs typeface="Courier"/>
              </a:rPr>
              <a:t>StationIsUp</a:t>
            </a:r>
            <a:r>
              <a:rPr lang="en-US" sz="1400" dirty="0">
                <a:solidFill>
                  <a:schemeClr val="tx1">
                    <a:alpha val="9000"/>
                  </a:schemeClr>
                </a:solidFill>
                <a:latin typeface="Courier"/>
                <a:cs typeface="Courier"/>
              </a:rPr>
              <a:t>(s, </a:t>
            </a:r>
            <a:r>
              <a:rPr lang="en-US" sz="1400" dirty="0" err="1">
                <a:solidFill>
                  <a:schemeClr val="tx1">
                    <a:alpha val="9000"/>
                  </a:schemeClr>
                </a:solidFill>
                <a:latin typeface="Courier"/>
                <a:cs typeface="Courier"/>
              </a:rPr>
              <a:t>EarthModel_ArrivalTime</a:t>
            </a:r>
            <a:r>
              <a:rPr lang="en-US" sz="1400" dirty="0">
                <a:solidFill>
                  <a:schemeClr val="tx1">
                    <a:alpha val="9000"/>
                  </a:schemeClr>
                </a:solidFill>
                <a:latin typeface="Courier"/>
                <a:cs typeface="Courier"/>
              </a:rPr>
              <a:t>(</a:t>
            </a:r>
            <a:r>
              <a:rPr lang="en-US" sz="1400" dirty="0" err="1">
                <a:solidFill>
                  <a:schemeClr val="tx1">
                    <a:alpha val="9000"/>
                  </a:schemeClr>
                </a:solidFill>
                <a:latin typeface="Courier"/>
                <a:cs typeface="Courier"/>
              </a:rPr>
              <a:t>EventLocation</a:t>
            </a:r>
            <a:r>
              <a:rPr lang="en-US" sz="1400" dirty="0">
                <a:solidFill>
                  <a:schemeClr val="tx1">
                    <a:alpha val="9000"/>
                  </a:schemeClr>
                </a:solidFill>
                <a:latin typeface="Courier"/>
                <a:cs typeface="Courier"/>
              </a:rPr>
              <a:t>(e), </a:t>
            </a:r>
            <a:r>
              <a:rPr lang="en-US" sz="1400" dirty="0" err="1">
                <a:solidFill>
                  <a:schemeClr val="tx1">
                    <a:alpha val="9000"/>
                  </a:schemeClr>
                </a:solidFill>
                <a:latin typeface="Courier"/>
                <a:cs typeface="Courier"/>
              </a:rPr>
              <a:t>EventTime</a:t>
            </a:r>
            <a:r>
              <a:rPr lang="en-US" sz="1400" dirty="0">
                <a:solidFill>
                  <a:schemeClr val="tx1">
                    <a:alpha val="9000"/>
                  </a:schemeClr>
                </a:solidFill>
                <a:latin typeface="Courier"/>
                <a:cs typeface="Courier"/>
              </a:rPr>
              <a:t>(e),p, s))</a:t>
            </a:r>
          </a:p>
          <a:p>
            <a:r>
              <a:rPr lang="en-US" sz="1400" dirty="0">
                <a:solidFill>
                  <a:schemeClr val="tx1">
                    <a:alpha val="9000"/>
                  </a:schemeClr>
                </a:solidFill>
                <a:latin typeface="Courier"/>
                <a:cs typeface="Courier"/>
              </a:rPr>
              <a:t>  then</a:t>
            </a:r>
          </a:p>
          <a:p>
            <a:r>
              <a:rPr lang="en-US" sz="1400" dirty="0">
                <a:solidFill>
                  <a:schemeClr val="tx1">
                    <a:alpha val="9000"/>
                  </a:schemeClr>
                </a:solidFill>
                <a:latin typeface="Courier"/>
                <a:cs typeface="Courier"/>
              </a:rPr>
              <a:t>    ~ </a:t>
            </a:r>
            <a:r>
              <a:rPr lang="en-US" sz="1400" dirty="0" err="1">
                <a:solidFill>
                  <a:schemeClr val="tx1">
                    <a:alpha val="9000"/>
                  </a:schemeClr>
                </a:solidFill>
                <a:latin typeface="Courier"/>
                <a:cs typeface="Courier"/>
              </a:rPr>
              <a:t>EventDetectionPrior</a:t>
            </a:r>
            <a:r>
              <a:rPr lang="en-US" sz="1400" dirty="0">
                <a:solidFill>
                  <a:schemeClr val="tx1">
                    <a:alpha val="9000"/>
                  </a:schemeClr>
                </a:solidFill>
                <a:latin typeface="Courier"/>
                <a:cs typeface="Courier"/>
              </a:rPr>
              <a:t>["parameters/</a:t>
            </a:r>
            <a:r>
              <a:rPr lang="en-US" sz="1400" dirty="0" err="1">
                <a:solidFill>
                  <a:schemeClr val="tx1">
                    <a:alpha val="9000"/>
                  </a:schemeClr>
                </a:solidFill>
                <a:latin typeface="Courier"/>
                <a:cs typeface="Courier"/>
              </a:rPr>
              <a:t>EventDetectionPrior.txt</a:t>
            </a:r>
            <a:r>
              <a:rPr lang="en-US" sz="1400" dirty="0">
                <a:solidFill>
                  <a:schemeClr val="tx1">
                    <a:alpha val="9000"/>
                  </a:schemeClr>
                </a:solidFill>
                <a:latin typeface="Courier"/>
                <a:cs typeface="Courier"/>
              </a:rPr>
              <a:t>"]</a:t>
            </a:r>
          </a:p>
          <a:p>
            <a:r>
              <a:rPr lang="en-US" sz="1400" dirty="0">
                <a:solidFill>
                  <a:schemeClr val="tx1">
                    <a:alpha val="9000"/>
                  </a:schemeClr>
                </a:solidFill>
                <a:latin typeface="Courier"/>
                <a:cs typeface="Courier"/>
              </a:rPr>
              <a:t>                         (s, p, </a:t>
            </a:r>
            <a:r>
              <a:rPr lang="en-US" sz="1400" dirty="0" err="1">
                <a:solidFill>
                  <a:schemeClr val="tx1">
                    <a:alpha val="9000"/>
                  </a:schemeClr>
                </a:solidFill>
                <a:latin typeface="Courier"/>
                <a:cs typeface="Courier"/>
              </a:rPr>
              <a:t>EventMag</a:t>
            </a:r>
            <a:r>
              <a:rPr lang="en-US" sz="1400" dirty="0">
                <a:solidFill>
                  <a:schemeClr val="tx1">
                    <a:alpha val="9000"/>
                  </a:schemeClr>
                </a:solidFill>
                <a:latin typeface="Courier"/>
                <a:cs typeface="Courier"/>
              </a:rPr>
              <a:t>(e), </a:t>
            </a:r>
            <a:r>
              <a:rPr lang="en-US" sz="1400" dirty="0" err="1">
                <a:solidFill>
                  <a:schemeClr val="tx1">
                    <a:alpha val="9000"/>
                  </a:schemeClr>
                </a:solidFill>
                <a:latin typeface="Courier"/>
                <a:cs typeface="Courier"/>
              </a:rPr>
              <a:t>EventLocation</a:t>
            </a:r>
            <a:r>
              <a:rPr lang="en-US" sz="1400" dirty="0">
                <a:solidFill>
                  <a:schemeClr val="tx1">
                    <a:alpha val="9000"/>
                  </a:schemeClr>
                </a:solidFill>
                <a:latin typeface="Courier"/>
                <a:cs typeface="Courier"/>
              </a:rPr>
              <a:t>(e))</a:t>
            </a:r>
          </a:p>
          <a:p>
            <a:r>
              <a:rPr lang="en-US" sz="1400" dirty="0">
                <a:solidFill>
                  <a:schemeClr val="tx1">
                    <a:alpha val="9000"/>
                  </a:schemeClr>
                </a:solidFill>
                <a:latin typeface="Courier"/>
                <a:cs typeface="Courier"/>
              </a:rPr>
              <a:t>  else</a:t>
            </a:r>
          </a:p>
          <a:p>
            <a:r>
              <a:rPr lang="en-US" sz="1400" dirty="0">
                <a:solidFill>
                  <a:schemeClr val="tx1">
                    <a:alpha val="9000"/>
                  </a:schemeClr>
                </a:solidFill>
                <a:latin typeface="Courier"/>
                <a:cs typeface="Courier"/>
              </a:rPr>
              <a:t>    = false</a:t>
            </a:r>
          </a:p>
          <a:p>
            <a:r>
              <a:rPr lang="en-US" sz="1400" dirty="0">
                <a:solidFill>
                  <a:schemeClr val="tx1">
                    <a:alpha val="9000"/>
                  </a:schemeClr>
                </a:solidFill>
                <a:latin typeface="Courier"/>
                <a:cs typeface="Courier"/>
              </a:rPr>
              <a:t>};</a:t>
            </a:r>
          </a:p>
          <a:p>
            <a:endParaRPr lang="en-US" sz="1400" dirty="0">
              <a:solidFill>
                <a:schemeClr val="tx1">
                  <a:alpha val="9000"/>
                </a:schemeClr>
              </a:solidFill>
              <a:latin typeface="Courier"/>
              <a:cs typeface="Courier"/>
            </a:endParaRPr>
          </a:p>
          <a:p>
            <a:r>
              <a:rPr lang="en-US" sz="1400" dirty="0">
                <a:solidFill>
                  <a:schemeClr val="tx1">
                    <a:alpha val="9000"/>
                  </a:schemeClr>
                </a:solidFill>
                <a:latin typeface="Courier"/>
                <a:cs typeface="Courier"/>
              </a:rPr>
              <a:t>#Detection(Source = e, Destination = s, </a:t>
            </a:r>
            <a:r>
              <a:rPr lang="en-US" sz="1400" dirty="0" err="1">
                <a:solidFill>
                  <a:schemeClr val="tx1">
                    <a:alpha val="9000"/>
                  </a:schemeClr>
                </a:solidFill>
                <a:latin typeface="Courier"/>
                <a:cs typeface="Courier"/>
              </a:rPr>
              <a:t>TruePhase</a:t>
            </a:r>
            <a:r>
              <a:rPr lang="en-US" sz="1400" dirty="0">
                <a:solidFill>
                  <a:schemeClr val="tx1">
                    <a:alpha val="9000"/>
                  </a:schemeClr>
                </a:solidFill>
                <a:latin typeface="Courier"/>
                <a:cs typeface="Courier"/>
              </a:rPr>
              <a:t> = p)</a:t>
            </a:r>
          </a:p>
          <a:p>
            <a:r>
              <a:rPr lang="en-US" sz="1400" dirty="0">
                <a:solidFill>
                  <a:schemeClr val="tx1">
                    <a:alpha val="9000"/>
                  </a:schemeClr>
                </a:solidFill>
                <a:latin typeface="Courier"/>
                <a:cs typeface="Courier"/>
              </a:rPr>
              <a:t>{</a:t>
            </a:r>
          </a:p>
          <a:p>
            <a:r>
              <a:rPr lang="en-US" sz="1400" dirty="0">
                <a:solidFill>
                  <a:schemeClr val="tx1">
                    <a:alpha val="9000"/>
                  </a:schemeClr>
                </a:solidFill>
                <a:latin typeface="Courier"/>
                <a:cs typeface="Courier"/>
              </a:rPr>
              <a:t>  if </a:t>
            </a:r>
            <a:r>
              <a:rPr lang="en-US" sz="1400" dirty="0" err="1">
                <a:solidFill>
                  <a:schemeClr val="tx1">
                    <a:alpha val="9000"/>
                  </a:schemeClr>
                </a:solidFill>
                <a:latin typeface="Courier"/>
                <a:cs typeface="Courier"/>
              </a:rPr>
              <a:t>IsDetected</a:t>
            </a:r>
            <a:r>
              <a:rPr lang="en-US" sz="1400" dirty="0">
                <a:solidFill>
                  <a:schemeClr val="tx1">
                    <a:alpha val="9000"/>
                  </a:schemeClr>
                </a:solidFill>
                <a:latin typeface="Courier"/>
                <a:cs typeface="Courier"/>
              </a:rPr>
              <a:t>(e, s, p) then</a:t>
            </a:r>
          </a:p>
          <a:p>
            <a:r>
              <a:rPr lang="en-US" sz="1400" dirty="0">
                <a:solidFill>
                  <a:schemeClr val="tx1">
                    <a:alpha val="9000"/>
                  </a:schemeClr>
                </a:solidFill>
                <a:latin typeface="Courier"/>
                <a:cs typeface="Courier"/>
              </a:rPr>
              <a:t>    = 1</a:t>
            </a:r>
          </a:p>
          <a:p>
            <a:r>
              <a:rPr lang="en-US" sz="1400" dirty="0">
                <a:solidFill>
                  <a:schemeClr val="tx1">
                    <a:alpha val="9000"/>
                  </a:schemeClr>
                </a:solidFill>
                <a:latin typeface="Courier"/>
                <a:cs typeface="Courier"/>
              </a:rPr>
              <a:t>  else</a:t>
            </a:r>
          </a:p>
          <a:p>
            <a:r>
              <a:rPr lang="en-US" sz="1400" dirty="0">
                <a:solidFill>
                  <a:schemeClr val="tx1">
                    <a:alpha val="9000"/>
                  </a:schemeClr>
                </a:solidFill>
                <a:latin typeface="Courier"/>
                <a:cs typeface="Courier"/>
              </a:rPr>
              <a:t>    = 0</a:t>
            </a:r>
          </a:p>
          <a:p>
            <a:r>
              <a:rPr lang="en-US" sz="1400" dirty="0">
                <a:solidFill>
                  <a:schemeClr val="tx1">
                    <a:alpha val="9000"/>
                  </a:schemeClr>
                </a:solidFill>
                <a:latin typeface="Courier"/>
                <a:cs typeface="Courier"/>
              </a:rPr>
              <a:t>};</a:t>
            </a:r>
          </a:p>
        </p:txBody>
      </p:sp>
      <p:sp>
        <p:nvSpPr>
          <p:cNvPr id="2" name="Title 1"/>
          <p:cNvSpPr>
            <a:spLocks noGrp="1"/>
          </p:cNvSpPr>
          <p:nvPr>
            <p:ph type="title"/>
          </p:nvPr>
        </p:nvSpPr>
        <p:spPr/>
        <p:txBody>
          <a:bodyPr/>
          <a:lstStyle/>
          <a:p>
            <a:r>
              <a:rPr lang="en-US" dirty="0" smtClean="0"/>
              <a:t>Goal: BLOG implementation</a:t>
            </a:r>
            <a:endParaRPr lang="en-US" dirty="0"/>
          </a:p>
        </p:txBody>
      </p:sp>
      <p:sp>
        <p:nvSpPr>
          <p:cNvPr id="3" name="Content Placeholder 2"/>
          <p:cNvSpPr>
            <a:spLocks noGrp="1"/>
          </p:cNvSpPr>
          <p:nvPr>
            <p:ph idx="1"/>
          </p:nvPr>
        </p:nvSpPr>
        <p:spPr/>
        <p:txBody>
          <a:bodyPr/>
          <a:lstStyle/>
          <a:p>
            <a:r>
              <a:rPr lang="en-US" dirty="0" smtClean="0"/>
              <a:t>Bayesian </a:t>
            </a:r>
            <a:r>
              <a:rPr lang="en-US" dirty="0" err="1" smtClean="0"/>
              <a:t>LOGic</a:t>
            </a:r>
            <a:r>
              <a:rPr lang="en-US" dirty="0" smtClean="0"/>
              <a:t>: declarative language for specification of open-universe probability models. </a:t>
            </a:r>
          </a:p>
          <a:p>
            <a:r>
              <a:rPr lang="en-US" b="1" dirty="0" smtClean="0"/>
              <a:t>Formally</a:t>
            </a:r>
            <a:r>
              <a:rPr lang="en-US" dirty="0" smtClean="0"/>
              <a:t> separates model from inference.</a:t>
            </a:r>
          </a:p>
          <a:p>
            <a:r>
              <a:rPr lang="en-US" dirty="0" smtClean="0"/>
              <a:t>SIG-VISA implementation will require support for complex models (e.g. GP regression) and custom, structured proposals.</a:t>
            </a:r>
            <a:endParaRPr lang="en-US" dirty="0"/>
          </a:p>
        </p:txBody>
      </p:sp>
    </p:spTree>
    <p:extLst>
      <p:ext uri="{BB962C8B-B14F-4D97-AF65-F5344CB8AC3E}">
        <p14:creationId xmlns:p14="http://schemas.microsoft.com/office/powerpoint/2010/main" val="92303960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Milestones</a:t>
            </a:r>
            <a:endParaRPr lang="en-US" dirty="0"/>
          </a:p>
        </p:txBody>
      </p:sp>
      <p:sp>
        <p:nvSpPr>
          <p:cNvPr id="3" name="Content Placeholder 2"/>
          <p:cNvSpPr>
            <a:spLocks noGrp="1"/>
          </p:cNvSpPr>
          <p:nvPr>
            <p:ph idx="1"/>
          </p:nvPr>
        </p:nvSpPr>
        <p:spPr>
          <a:xfrm>
            <a:off x="457200" y="1600200"/>
            <a:ext cx="8229600" cy="4953000"/>
          </a:xfrm>
        </p:spPr>
        <p:txBody>
          <a:bodyPr>
            <a:normAutofit fontScale="85000" lnSpcReduction="10000"/>
          </a:bodyPr>
          <a:lstStyle/>
          <a:p>
            <a:r>
              <a:rPr lang="en-US" b="1" dirty="0" smtClean="0"/>
              <a:t>December 2013:</a:t>
            </a:r>
            <a:r>
              <a:rPr lang="en-US" dirty="0" smtClean="0"/>
              <a:t> integration of array station models, initial evaluation </a:t>
            </a:r>
            <a:r>
              <a:rPr lang="en-US" dirty="0" err="1" smtClean="0"/>
              <a:t>vs</a:t>
            </a:r>
            <a:r>
              <a:rPr lang="en-US" dirty="0" smtClean="0"/>
              <a:t> NET-VISA on full global network data. </a:t>
            </a:r>
          </a:p>
          <a:p>
            <a:r>
              <a:rPr lang="en-US" b="1" dirty="0" smtClean="0"/>
              <a:t>February 2013:</a:t>
            </a:r>
            <a:r>
              <a:rPr lang="en-US" dirty="0" smtClean="0"/>
              <a:t> efficient inference; process 1hr of full-network data (including array stations) with 10 years of GP model training data in &lt; 1 CPU-week. </a:t>
            </a:r>
          </a:p>
          <a:p>
            <a:r>
              <a:rPr lang="en-US" b="1" dirty="0" smtClean="0"/>
              <a:t>March-April 2014:</a:t>
            </a:r>
            <a:r>
              <a:rPr lang="en-US" dirty="0" smtClean="0"/>
              <a:t> multiple phase types, non-Gaussian parameter models, evaluate alternate shape parameterizations.</a:t>
            </a:r>
          </a:p>
          <a:p>
            <a:r>
              <a:rPr lang="en-US" b="1" dirty="0" smtClean="0"/>
              <a:t>May 2014</a:t>
            </a:r>
            <a:r>
              <a:rPr lang="en-US" dirty="0" smtClean="0"/>
              <a:t>: comprehensive evaluation w/o modulation signals, demonstrating improved sensitivity/localization over NET-VISA. </a:t>
            </a:r>
            <a:endParaRPr lang="en-US" dirty="0"/>
          </a:p>
        </p:txBody>
      </p:sp>
    </p:spTree>
    <p:extLst>
      <p:ext uri="{BB962C8B-B14F-4D97-AF65-F5344CB8AC3E}">
        <p14:creationId xmlns:p14="http://schemas.microsoft.com/office/powerpoint/2010/main" val="281696124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Milestones</a:t>
            </a:r>
            <a:endParaRPr lang="en-US" dirty="0"/>
          </a:p>
        </p:txBody>
      </p:sp>
      <p:sp>
        <p:nvSpPr>
          <p:cNvPr id="3" name="Content Placeholder 2"/>
          <p:cNvSpPr>
            <a:spLocks noGrp="1"/>
          </p:cNvSpPr>
          <p:nvPr>
            <p:ph idx="1"/>
          </p:nvPr>
        </p:nvSpPr>
        <p:spPr>
          <a:xfrm>
            <a:off x="457200" y="1600200"/>
            <a:ext cx="8229600" cy="4953000"/>
          </a:xfrm>
        </p:spPr>
        <p:txBody>
          <a:bodyPr>
            <a:normAutofit fontScale="92500" lnSpcReduction="20000"/>
          </a:bodyPr>
          <a:lstStyle/>
          <a:p>
            <a:r>
              <a:rPr lang="en-US" b="1" dirty="0" smtClean="0"/>
              <a:t>October 2014:</a:t>
            </a:r>
            <a:r>
              <a:rPr lang="en-US" dirty="0" smtClean="0"/>
              <a:t> wavelet modulation representation w/ waveform-correlation birth proposals. Demonstrate improved sensitivity, localization, and double-differencing effects. </a:t>
            </a:r>
          </a:p>
          <a:p>
            <a:r>
              <a:rPr lang="en-US" b="1" dirty="0" smtClean="0"/>
              <a:t>December 2014</a:t>
            </a:r>
            <a:r>
              <a:rPr lang="en-US" dirty="0" smtClean="0"/>
              <a:t>: tractable parallel inference including modulation component. </a:t>
            </a:r>
          </a:p>
          <a:p>
            <a:r>
              <a:rPr lang="en-US" b="1" dirty="0" smtClean="0"/>
              <a:t>Spring 2015:</a:t>
            </a:r>
            <a:r>
              <a:rPr lang="en-US" dirty="0" smtClean="0"/>
              <a:t> additional sensor modalities (infrasound, </a:t>
            </a:r>
            <a:r>
              <a:rPr lang="en-US" dirty="0" err="1" smtClean="0"/>
              <a:t>hydroacoustic</a:t>
            </a:r>
            <a:r>
              <a:rPr lang="en-US" dirty="0" smtClean="0"/>
              <a:t>) and initial BLOG implementation.</a:t>
            </a:r>
          </a:p>
          <a:p>
            <a:r>
              <a:rPr lang="en-US" b="1" dirty="0" smtClean="0"/>
              <a:t>Fall 2015 – Spring 2016:</a:t>
            </a:r>
            <a:r>
              <a:rPr lang="en-US" dirty="0" smtClean="0"/>
              <a:t> augment BLOG for efficient learning and inference in the SIG-VISA model. </a:t>
            </a:r>
            <a:endParaRPr lang="en-US" b="1" dirty="0"/>
          </a:p>
        </p:txBody>
      </p:sp>
    </p:spTree>
    <p:extLst>
      <p:ext uri="{BB962C8B-B14F-4D97-AF65-F5344CB8AC3E}">
        <p14:creationId xmlns:p14="http://schemas.microsoft.com/office/powerpoint/2010/main" val="125292951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4" name="Content Placeholder 2"/>
          <p:cNvSpPr>
            <a:spLocks noGrp="1"/>
          </p:cNvSpPr>
          <p:nvPr>
            <p:ph idx="1"/>
          </p:nvPr>
        </p:nvSpPr>
        <p:spPr>
          <a:xfrm>
            <a:off x="457200" y="1600200"/>
            <a:ext cx="8229600" cy="4525963"/>
          </a:xfrm>
        </p:spPr>
        <p:txBody>
          <a:bodyPr>
            <a:normAutofit/>
          </a:bodyPr>
          <a:lstStyle/>
          <a:p>
            <a:r>
              <a:rPr lang="en-US" dirty="0" smtClean="0"/>
              <a:t>Signal-based Bayesian inference is a promising approach to nuclear monitoring.</a:t>
            </a:r>
          </a:p>
          <a:p>
            <a:r>
              <a:rPr lang="en-US" dirty="0" smtClean="0"/>
              <a:t>Current status: generative model, prototype inference system, preliminary results. </a:t>
            </a:r>
          </a:p>
          <a:p>
            <a:r>
              <a:rPr lang="en-US" dirty="0" smtClean="0"/>
              <a:t>Lots of interesting problems/work to be done!</a:t>
            </a:r>
          </a:p>
          <a:p>
            <a:r>
              <a:rPr lang="en-US" dirty="0" smtClean="0"/>
              <a:t>Major challenge: model complexity vs. efficient inference. </a:t>
            </a:r>
            <a:endParaRPr lang="en-US" dirty="0"/>
          </a:p>
        </p:txBody>
      </p:sp>
    </p:spTree>
    <p:extLst>
      <p:ext uri="{BB962C8B-B14F-4D97-AF65-F5344CB8AC3E}">
        <p14:creationId xmlns:p14="http://schemas.microsoft.com/office/powerpoint/2010/main" val="33150843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talk</a:t>
            </a:r>
            <a:endParaRPr lang="en-US" dirty="0"/>
          </a:p>
        </p:txBody>
      </p:sp>
      <p:sp>
        <p:nvSpPr>
          <p:cNvPr id="3" name="Content Placeholder 2"/>
          <p:cNvSpPr>
            <a:spLocks noGrp="1"/>
          </p:cNvSpPr>
          <p:nvPr>
            <p:ph idx="1"/>
          </p:nvPr>
        </p:nvSpPr>
        <p:spPr>
          <a:xfrm>
            <a:off x="457200" y="1447800"/>
            <a:ext cx="8229600" cy="5105400"/>
          </a:xfrm>
        </p:spPr>
        <p:txBody>
          <a:bodyPr>
            <a:normAutofit/>
          </a:bodyPr>
          <a:lstStyle/>
          <a:p>
            <a:r>
              <a:rPr lang="en-US" dirty="0" smtClean="0"/>
              <a:t>Current state of monitoring</a:t>
            </a:r>
          </a:p>
          <a:p>
            <a:r>
              <a:rPr lang="en-US" dirty="0" smtClean="0"/>
              <a:t>Bayesian formulation</a:t>
            </a:r>
            <a:r>
              <a:rPr lang="en-US" dirty="0"/>
              <a:t> </a:t>
            </a:r>
            <a:r>
              <a:rPr lang="en-US" dirty="0" smtClean="0"/>
              <a:t>and p</a:t>
            </a:r>
            <a:r>
              <a:rPr lang="en-US" dirty="0" smtClean="0"/>
              <a:t>revious </a:t>
            </a:r>
            <a:r>
              <a:rPr lang="en-US" dirty="0" smtClean="0"/>
              <a:t>work</a:t>
            </a:r>
          </a:p>
          <a:p>
            <a:r>
              <a:rPr lang="en-US" dirty="0" smtClean="0"/>
              <a:t>Our work so far:</a:t>
            </a:r>
          </a:p>
          <a:p>
            <a:pPr lvl="1"/>
            <a:r>
              <a:rPr lang="en-US" dirty="0" smtClean="0"/>
              <a:t>Generative model</a:t>
            </a:r>
          </a:p>
          <a:p>
            <a:pPr lvl="1"/>
            <a:r>
              <a:rPr lang="en-US" dirty="0" smtClean="0"/>
              <a:t>Learning and inference</a:t>
            </a:r>
          </a:p>
          <a:p>
            <a:pPr lvl="1"/>
            <a:r>
              <a:rPr lang="en-US" dirty="0" smtClean="0"/>
              <a:t>Preliminary </a:t>
            </a:r>
            <a:r>
              <a:rPr lang="en-US" dirty="0" smtClean="0"/>
              <a:t>results</a:t>
            </a:r>
          </a:p>
          <a:p>
            <a:pPr lvl="1"/>
            <a:r>
              <a:rPr lang="en-US" dirty="0" smtClean="0"/>
              <a:t>Fast Gaussian process posteriors</a:t>
            </a:r>
            <a:endParaRPr lang="en-US" dirty="0" smtClean="0"/>
          </a:p>
          <a:p>
            <a:r>
              <a:rPr lang="en-US" dirty="0" smtClean="0"/>
              <a:t>Challenges and improvements</a:t>
            </a:r>
            <a:endParaRPr lang="en-US" dirty="0" smtClean="0"/>
          </a:p>
          <a:p>
            <a:r>
              <a:rPr lang="en-US" dirty="0" smtClean="0"/>
              <a:t>Proposed milestones</a:t>
            </a:r>
            <a:endParaRPr lang="en-US" dirty="0"/>
          </a:p>
        </p:txBody>
      </p:sp>
    </p:spTree>
    <p:extLst>
      <p:ext uri="{BB962C8B-B14F-4D97-AF65-F5344CB8AC3E}">
        <p14:creationId xmlns:p14="http://schemas.microsoft.com/office/powerpoint/2010/main" val="1126531136"/>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DMOORE@C02HXAJNDKQT3PP7" val="4938"/>
  <p:tag name="DEFAULTDISPLAYSOURCE" val="\documentclass{article}&#10;&#10;\pagestyle{empty}&#10;&#10;\begin{document}&#10;&#10;&#10;\end{document}"/>
  <p:tag name="EMBEDFONTS" val="0"/>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O(N^2)$&#10;&#10;\end{document}"/>
  <p:tag name="FILENAME" val="TP_tmp"/>
  <p:tag name="FORMAT" val="png16m"/>
  <p:tag name="RES" val="1200"/>
  <p:tag name="BLEND" val="0"/>
  <p:tag name="TRANSPARENT" val="0"/>
  <p:tag name="TBUG" val="0"/>
  <p:tag name="ALLOWFS" val="0"/>
  <p:tag name="ORIGWIDTH" val="28"/>
  <p:tag name="PICTUREFILESIZE" val="540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Sparsity threshold: $10^{-8}$&#10;&#10;\end{document}"/>
  <p:tag name="FILENAME" val="TP_tmp"/>
  <p:tag name="FORMAT" val="png16m"/>
  <p:tag name="RES" val="1200"/>
  <p:tag name="BLEND" val="0"/>
  <p:tag name="TRANSPARENT" val="0"/>
  <p:tag name="TBUG" val="0"/>
  <p:tag name="ALLOWFS" val="0"/>
  <p:tag name="ORIGWIDTH" val="106"/>
  <p:tag name="PICTUREFILESIZE" val="947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K_y^{-1}$&#10;\end{document}"/>
  <p:tag name="FILENAME" val="TP_tmp"/>
  <p:tag name="FORMAT" val="png16m"/>
  <p:tag name="RES" val="1200"/>
  <p:tag name="BLEND" val="0"/>
  <p:tag name="TRANSPARENT" val="0"/>
  <p:tag name="TBUG" val="0"/>
  <p:tag name="ALLOWFS" val="0"/>
  <p:tag name="ORIGWIDTH" val="19"/>
  <p:tag name="PICTUREFILESIZE" val="4388"/>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K_y$&#10;\end{document}"/>
  <p:tag name="FILENAME" val="TP_tmp"/>
  <p:tag name="FORMAT" val="png16m"/>
  <p:tag name="RES" val="1200"/>
  <p:tag name="BLEND" val="0"/>
  <p:tag name="TRANSPARENT" val="0"/>
  <p:tag name="TBUG" val="0"/>
  <p:tag name="ALLOWFS" val="0"/>
  <p:tag name="ORIGWIDTH" val="13"/>
  <p:tag name="PICTUREFILESIZE" val="4083"/>
</p:tagLst>
</file>

<file path=ppt/tags/tag14.xml><?xml version="1.0" encoding="utf-8"?>
<p:tagLst xmlns:a="http://schemas.openxmlformats.org/drawingml/2006/main" xmlns:r="http://schemas.openxmlformats.org/officeDocument/2006/relationships" xmlns:p="http://schemas.openxmlformats.org/presentationml/2006/main">
  <p:tag name="TIMING" val="|7.1|8.6|4.6|0.5|7.4|0.8|0.6|1.6|1.7|2.9|0.6|14.8"/>
</p:tagLst>
</file>

<file path=ppt/tags/tag15.xml><?xml version="1.0" encoding="utf-8"?>
<p:tagLst xmlns:a="http://schemas.openxmlformats.org/drawingml/2006/main" xmlns:r="http://schemas.openxmlformats.org/officeDocument/2006/relationships" xmlns:p="http://schemas.openxmlformats.org/presentationml/2006/main">
  <p:tag name="TIMING" val="|3.9|7.6|132.5"/>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usepackage{amsmath}&#10;\pagestyle{empty}&#10;&#10;\begin{document}&#10;\[\sum_{p, q \in \textbf{n}} (K_y^{-1})_{pq} \mathbf{k}({\bf x^*_i}, {\bf x_p}) \mathbf{k}({\bf x^*_j}, {\bf x_q}) \approx \frac{1}{2} (w_{\text{max}} + w_{\text{min}}) \cdot S^\text{UW}_\textbf{n}\]&#10;\end{document}"/>
  <p:tag name="FILENAME" val="TP_tmp"/>
  <p:tag name="FORMAT" val="png16m"/>
  <p:tag name="RES" val="1200"/>
  <p:tag name="BLEND" val="0"/>
  <p:tag name="TRANSPARENT" val="0"/>
  <p:tag name="TBUG" val="0"/>
  <p:tag name="ALLOWFS" val="0"/>
  <p:tag name="ORIGWIDTH" val="250"/>
  <p:tag name="PICTUREFILESIZE" val="2388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K_y^{-1}$&#10;\end{document}"/>
  <p:tag name="FILENAME" val="TP_tmp"/>
  <p:tag name="FORMAT" val="png16m"/>
  <p:tag name="RES" val="1200"/>
  <p:tag name="BLEND" val="0"/>
  <p:tag name="TRANSPARENT" val="0"/>
  <p:tag name="TBUG" val="0"/>
  <p:tag name="ALLOWFS" val="0"/>
  <p:tag name="ORIGWIDTH" val="19"/>
  <p:tag name="PICTUREFILESIZE" val="4388"/>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 \usepackage{amsmath}&#10;\pagestyle{empty}&#10;&#10;\begin{document}&#10;\begin{align*}&#10;\mathbf{k_i^{*T}} K_y^{-1} \mathbf{k_j^*} = \sum_{p=1}^N \sum_{q=1}^N (K_y^{-1})_{pq} \mathbf{k}({\bf x^*_i}, {\bf x_p}) \mathbf{k}({\bf x^*_j}, {\bf x_q})&#10;\end{align*}&#10;\end{document}"/>
  <p:tag name="FILENAME" val="TP_tmp"/>
  <p:tag name="FORMAT" val="png16m"/>
  <p:tag name="RES" val="4800"/>
  <p:tag name="BLEND" val="0"/>
  <p:tag name="TRANSPARENT" val="1"/>
  <p:tag name="TBUG" val="0"/>
  <p:tag name="ALLOWFS" val="0"/>
  <p:tag name="ORIGWIDTH" val="207"/>
  <p:tag name="PICTUREFILESIZE" val="155950"/>
</p:tagLst>
</file>

<file path=ppt/tags/tag19.xml><?xml version="1.0" encoding="utf-8"?>
<p:tagLst xmlns:a="http://schemas.openxmlformats.org/drawingml/2006/main" xmlns:r="http://schemas.openxmlformats.org/officeDocument/2006/relationships" xmlns:p="http://schemas.openxmlformats.org/presentationml/2006/main">
  <p:tag name="TIMING" val="|0.7|14.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usepackage{amsmath}&#10;\begin{document}&#10;&#10;\[p(\text{signals} | \text{events} ) = \prod_{\text{sta}} p(\text{signal}_\text{sta} | \text{events} ) \]&#10;\end{document} "/>
  <p:tag name="FILENAME" val="TP_tmp"/>
  <p:tag name="FORMAT" val="png16m"/>
  <p:tag name="RES" val="1200"/>
  <p:tag name="BLEND" val="0"/>
  <p:tag name="TRANSPARENT" val="0"/>
  <p:tag name="TBUG" val="0"/>
  <p:tag name="ALLOWFS" val="0"/>
  <p:tag name="ORIGWIDTH" val="178"/>
  <p:tag name="PICTUREFILESIZE" val="1341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M_{\bf \alpha, \theta}(t) = \sum_i \alpha_i\cdot\sin\left(2\pi (f_it + \theta_i)\right)\]&#10;&#10;\end{document}"/>
  <p:tag name="FILENAME" val="TP_tmp"/>
  <p:tag name="FORMAT" val="png16m"/>
  <p:tag name="RES" val="1200"/>
  <p:tag name="BLEND" val="0"/>
  <p:tag name="TRANSPARENT" val="0"/>
  <p:tag name="TBUG" val="0"/>
  <p:tag name="ALLOWFS" val="0"/>
  <p:tag name="ORIGWIDTH" val="151"/>
  <p:tag name="PICTUREFILESIZE" val="12755"/>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usepackage{amsmath}&#10;\begin{document}&#10;\noindent$y^*|{\bf  x^*} \sim  {\bf w}^T{\bf \phi(x^*)} + GP_{\bf X, y, k}({\bf x^*})$&#10;\\&#10;\\&#10;\begin{tabular}{ll}&#10;${\bf x^*}$: &amp; event location (lon, lat, depth)\\&#10;$y^*$: &amp; parameter of interest (shape or modulation)\\&#10;${\bf X, y}$: &amp;  training events\\&#10;${\bf w,\phi}$: &amp; linear model in a feature space\\&#10;${\bf k}$: &amp; covariance / kernel function&#10;\end{tabular}&#10;\end{document}"/>
  <p:tag name="FILENAME" val="TP_tmp"/>
  <p:tag name="FORMAT" val="png16m"/>
  <p:tag name="RES" val="1200"/>
  <p:tag name="BLEND" val="0"/>
  <p:tag name="TRANSPARENT" val="0"/>
  <p:tag name="TBUG" val="0"/>
  <p:tag name="ALLOWFS" val="0"/>
  <p:tag name="ORIGWIDTH" val="233"/>
  <p:tag name="PICTUREFILESIZE" val="5852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usepackage{amsmath}&#10;\begin{document}&#10;&#10;\[p(\text{associate } T_i) \propto \frac{p_{E,P}(T_i)}{p_U(T_i)} \]&#10;\end{document}"/>
  <p:tag name="FILENAME" val="TP_tmp"/>
  <p:tag name="FORMAT" val="png16m"/>
  <p:tag name="RES" val="1200"/>
  <p:tag name="BLEND" val="0"/>
  <p:tag name="TRANSPARENT" val="0"/>
  <p:tag name="TBUG" val="0"/>
  <p:tag name="ALLOWFS" val="0"/>
  <p:tag name="ORIGWIDTH" val="117"/>
  <p:tag name="PICTUREFILESIZE" val="1293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usepackage{amsmath}&#10;\begin{document}&#10;\[p(\text{create } T) \propto 1\]&#10;&#10;\end{document}"/>
  <p:tag name="FILENAME" val="TP_tmp"/>
  <p:tag name="FORMAT" val="png16m"/>
  <p:tag name="RES" val="1200"/>
  <p:tag name="BLEND" val="0"/>
  <p:tag name="TRANSPARENT" val="0"/>
  <p:tag name="TBUG" val="0"/>
  <p:tag name="ALLOWFS" val="0"/>
  <p:tag name="ORIGWIDTH" val="68"/>
  <p:tag name="PICTUREFILESIZE" val="4844"/>
</p:tagLst>
</file>

<file path=ppt/tags/tag7.xml><?xml version="1.0" encoding="utf-8"?>
<p:tagLst xmlns:a="http://schemas.openxmlformats.org/drawingml/2006/main" xmlns:r="http://schemas.openxmlformats.org/officeDocument/2006/relationships" xmlns:p="http://schemas.openxmlformats.org/presentationml/2006/main">
  <p:tag name="TIMING" val="|21.1|1.3|4|35.7|0.8|1.6|20.9|19.7|39.3|41.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 \usepackage{amsmath}&#10;\pagestyle{empty}&#10;&#10;\begin{document}&#10;\begin{align*}&#10;\Sigma^*_{ij} &amp;= \mathbf{k^{**}}(\mathbf{x^*_i}, \mathbf{x^*_j}) -  \mathbf{k_i^{*T}} K_y^{-1} \mathbf{k_j^*}&#10;\end{align*}&#10;\end{document}"/>
  <p:tag name="FILENAME" val="TP_tmp"/>
  <p:tag name="FORMAT" val="png16m"/>
  <p:tag name="RES" val="4800"/>
  <p:tag name="BLEND" val="0"/>
  <p:tag name="TRANSPARENT" val="1"/>
  <p:tag name="TBUG" val="0"/>
  <p:tag name="ALLOWFS" val="0"/>
  <p:tag name="ORIGWIDTH" val="135"/>
  <p:tag name="PICTUREFILESIZE" val="6072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O(N)$&#10;&#10;\end{document}"/>
  <p:tag name="FILENAME" val="TP_tmp"/>
  <p:tag name="FORMAT" val="png16m"/>
  <p:tag name="RES" val="1200"/>
  <p:tag name="BLEND" val="0"/>
  <p:tag name="TRANSPARENT" val="0"/>
  <p:tag name="TBUG" val="0"/>
  <p:tag name="ALLOWFS" val="0"/>
  <p:tag name="ORIGWIDTH" val="24"/>
  <p:tag name="PICTUREFILESIZE" val="49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alpha val="0"/>
          </a:schemeClr>
        </a:solidFill>
        <a:ln>
          <a:solidFill>
            <a:schemeClr val="tx1"/>
          </a:solidFill>
        </a:ln>
        <a:effectLst/>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a:solidFill>
            <a:schemeClr val="tx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13864</TotalTime>
  <Words>5915</Words>
  <Application>Microsoft Macintosh PowerPoint</Application>
  <PresentationFormat>On-screen Show (4:3)</PresentationFormat>
  <Paragraphs>641</Paragraphs>
  <Slides>84</Slides>
  <Notes>32</Notes>
  <HiddenSlides>10</HiddenSlides>
  <MMClips>3</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Office Theme</vt:lpstr>
      <vt:lpstr>Open-Universe Probability Models for Signal-Based Nuclear Monitoring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talk</vt:lpstr>
      <vt:lpstr>International Monitoring System (IMS)</vt:lpstr>
      <vt:lpstr>Processing at the IDC</vt:lpstr>
      <vt:lpstr>PowerPoint Presentation</vt:lpstr>
      <vt:lpstr>Bayesian monitoring</vt:lpstr>
      <vt:lpstr>Detection-based and signal-based monitoring</vt:lpstr>
      <vt:lpstr>Detection-based and signal-based monitoring</vt:lpstr>
      <vt:lpstr>Detection-based and signal-based monitoring</vt:lpstr>
      <vt:lpstr>Detection-based and signal-based monitoring</vt:lpstr>
      <vt:lpstr>Detection-based and signal-based monitoring</vt:lpstr>
      <vt:lpstr>Signal-Based Monitoring</vt:lpstr>
      <vt:lpstr>Waveform matching</vt:lpstr>
      <vt:lpstr>Related work</vt:lpstr>
      <vt:lpstr>PowerPoint Presentation</vt:lpstr>
      <vt:lpstr>PowerPoint Presentation</vt:lpstr>
      <vt:lpstr>Generative Envelope Model</vt:lpstr>
      <vt:lpstr>Unassociated Templates</vt:lpstr>
      <vt:lpstr>Generative Envelope Model</vt:lpstr>
      <vt:lpstr>Parametric template representation</vt:lpstr>
      <vt:lpstr>Frequency bands</vt:lpstr>
      <vt:lpstr>Frequency bands: coda decay</vt:lpstr>
      <vt:lpstr>Frequency bands: corner frequencies</vt:lpstr>
      <vt:lpstr>Modulation signal</vt:lpstr>
      <vt:lpstr>Modeling signal parameters</vt:lpstr>
      <vt:lpstr>Modeling signal parameters</vt:lpstr>
      <vt:lpstr>PowerPoint Presentation</vt:lpstr>
      <vt:lpstr>PowerPoint Presentation</vt:lpstr>
      <vt:lpstr>PowerPoint Presentation</vt:lpstr>
      <vt:lpstr>Modeling signal parameters</vt:lpstr>
      <vt:lpstr>Local structure</vt:lpstr>
      <vt:lpstr>Local structure</vt:lpstr>
      <vt:lpstr>PowerPoint Presentation</vt:lpstr>
      <vt:lpstr>PowerPoint Presentation</vt:lpstr>
      <vt:lpstr>Parameter estimation</vt:lpstr>
      <vt:lpstr>Inference</vt:lpstr>
      <vt:lpstr>Results: Sensitivity</vt:lpstr>
      <vt:lpstr>Results: localization</vt:lpstr>
      <vt:lpstr>Location posteriors</vt:lpstr>
      <vt:lpstr>Open-universe: Template Births</vt:lpstr>
      <vt:lpstr>Open-universe: Template Births</vt:lpstr>
      <vt:lpstr>Open-universe: Template Births</vt:lpstr>
      <vt:lpstr>Open-universe: Template Births</vt:lpstr>
      <vt:lpstr>Open-universe: Template Births</vt:lpstr>
      <vt:lpstr>Open-universe: Template Births</vt:lpstr>
      <vt:lpstr>Open-universe: Template Births</vt:lpstr>
      <vt:lpstr>Open-universe: Template Births</vt:lpstr>
      <vt:lpstr>Open-universe: Template Births</vt:lpstr>
      <vt:lpstr>Open-universe: Template Births</vt:lpstr>
      <vt:lpstr>Open-universe: Template Births</vt:lpstr>
      <vt:lpstr>Event proposals: Hough transform</vt:lpstr>
      <vt:lpstr>Event Proposals</vt:lpstr>
      <vt:lpstr>Results: Open-World Inference (detection and localization)</vt:lpstr>
      <vt:lpstr>Results: Open-Universe Inference </vt:lpstr>
      <vt:lpstr>Template posteriors</vt:lpstr>
      <vt:lpstr>PowerPoint Presentation</vt:lpstr>
      <vt:lpstr>Waveform matching</vt:lpstr>
      <vt:lpstr>PowerPoint Presentation</vt:lpstr>
      <vt:lpstr>Predicting signals</vt:lpstr>
      <vt:lpstr>Signal Representation: Fourier Features</vt:lpstr>
      <vt:lpstr>Efficient inference: GP Posteriors</vt:lpstr>
      <vt:lpstr>PowerPoint Presentation</vt:lpstr>
      <vt:lpstr>PowerPoint Presentation</vt:lpstr>
      <vt:lpstr>PowerPoint Presentation</vt:lpstr>
      <vt:lpstr>PowerPoint Presentation</vt:lpstr>
      <vt:lpstr>System Evaluation</vt:lpstr>
      <vt:lpstr>Challenge: Efficient inference</vt:lpstr>
      <vt:lpstr>Model extensions: array stations</vt:lpstr>
      <vt:lpstr>Model extensions:  three-component stations</vt:lpstr>
      <vt:lpstr>Model extensions:  non-Gaussian parameter models</vt:lpstr>
      <vt:lpstr>Model extensions:  wavelet modulation signals</vt:lpstr>
      <vt:lpstr>Time-domain wavelet representation</vt:lpstr>
      <vt:lpstr>Model Extensions: other</vt:lpstr>
      <vt:lpstr>Goal: BLOG implementation</vt:lpstr>
      <vt:lpstr>Milestones</vt:lpstr>
      <vt:lpstr>Milestones</vt:lpstr>
      <vt:lpstr>Conclusions</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Moore</dc:creator>
  <cp:lastModifiedBy>David Moore</cp:lastModifiedBy>
  <cp:revision>692</cp:revision>
  <dcterms:created xsi:type="dcterms:W3CDTF">2013-10-10T19:10:52Z</dcterms:created>
  <dcterms:modified xsi:type="dcterms:W3CDTF">2013-10-21T22:33:19Z</dcterms:modified>
</cp:coreProperties>
</file>